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97" r:id="rId3"/>
    <p:sldId id="258" r:id="rId4"/>
    <p:sldId id="260" r:id="rId5"/>
    <p:sldId id="262" r:id="rId6"/>
    <p:sldId id="263" r:id="rId7"/>
    <p:sldId id="298" r:id="rId8"/>
    <p:sldId id="265" r:id="rId9"/>
    <p:sldId id="266" r:id="rId10"/>
    <p:sldId id="267" r:id="rId11"/>
    <p:sldId id="268" r:id="rId12"/>
    <p:sldId id="270" r:id="rId13"/>
    <p:sldId id="273" r:id="rId14"/>
    <p:sldId id="271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9" r:id="rId29"/>
    <p:sldId id="287" r:id="rId30"/>
    <p:sldId id="288" r:id="rId31"/>
    <p:sldId id="299" r:id="rId32"/>
    <p:sldId id="291" r:id="rId33"/>
    <p:sldId id="292" r:id="rId34"/>
    <p:sldId id="293" r:id="rId35"/>
    <p:sldId id="294" r:id="rId36"/>
    <p:sldId id="295" r:id="rId37"/>
    <p:sldId id="296" r:id="rId38"/>
  </p:sldIdLst>
  <p:sldSz cx="18288000" cy="10287000"/>
  <p:notesSz cx="6858000" cy="9144000"/>
  <p:embeddedFontLst>
    <p:embeddedFont>
      <p:font typeface="Montserrat" panose="00000500000000000000" pitchFamily="50" charset="0"/>
      <p:regular r:id="rId40"/>
      <p:bold r:id="rId41"/>
      <p:italic r:id="rId42"/>
      <p:boldItalic r:id="rId43"/>
    </p:embeddedFont>
    <p:embeddedFont>
      <p:font typeface="Montserrat SemiBold" panose="00000700000000000000" pitchFamily="50" charset="0"/>
      <p:bold r:id="rId44"/>
      <p:boldItalic r:id="rId45"/>
    </p:embeddedFont>
    <p:embeddedFont>
      <p:font typeface="Montserrat Light" panose="00000400000000000000" pitchFamily="50" charset="0"/>
      <p:regular r:id="rId46"/>
      <p:italic r:id="rId47"/>
    </p:embeddedFont>
    <p:embeddedFont>
      <p:font typeface="Montserrat Medium" panose="00000600000000000000" pitchFamily="50" charset="0"/>
      <p:regular r:id="rId48"/>
      <p:italic r:id="rId49"/>
    </p:embeddedFont>
    <p:embeddedFont>
      <p:font typeface="Montserrat ExtraBold" panose="00000900000000000000" pitchFamily="50" charset="0"/>
      <p:bold r:id="rId50"/>
      <p:boldItalic r:id="rId51"/>
    </p:embeddedFont>
    <p:embeddedFont>
      <p:font typeface="Montserrat Semi-Bold" panose="020B060402020202020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  <p:embeddedFont>
      <p:font typeface="Montserrat Ultra-Bold" panose="020B0604020202020204" charset="0"/>
      <p:regular r:id="rId57"/>
    </p:embeddedFont>
    <p:embeddedFont>
      <p:font typeface="Montserrat Bold" panose="020B0604020202020204" charset="0"/>
      <p:regular r:id="rId58"/>
      <p:bold r:id="rId5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1D57"/>
    <a:srgbClr val="F48120"/>
    <a:srgbClr val="49494A"/>
    <a:srgbClr val="848484"/>
    <a:srgbClr val="913D8B"/>
    <a:srgbClr val="461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font" Target="fonts/font16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font" Target="fonts/font1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font" Target="fonts/font18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font" Target="fonts/font17.fntdata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59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08.02.2024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01302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83569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02675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9629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37122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01807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922383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847060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924094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69019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103941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135210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6564774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15563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73282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175626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26431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5174983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683061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30343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812858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74011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361056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48789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789350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560646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21402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1319314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229632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9348484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94584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12059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077459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382312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405486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071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8299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5zB-g4B69_I&amp;list=PPS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0FzThcf4rWQ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www.inegi.org.mx/programas/endireh/2021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iputados.gob.mx/LeyesBiblio/pdf/LGIMH.pdf" TargetMode="External"/><Relationship Id="rId5" Type="http://schemas.openxmlformats.org/officeDocument/2006/relationships/hyperlink" Target="https://www.gob.mx/conavim/articulos/a-que-nos-referimos-cuando-hablamos-de-sexo-y-genero" TargetMode="External"/><Relationship Id="rId4" Type="http://schemas.openxmlformats.org/officeDocument/2006/relationships/hyperlink" Target="https://aem.gob.mx/unidad_igualdad_genero_AEM/construccionsocial.htm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ohchr.org/es/women/gender-stereotyping" TargetMode="External"/><Relationship Id="rId5" Type="http://schemas.openxmlformats.org/officeDocument/2006/relationships/hyperlink" Target="http://www.codajic.org/sites/default/files/sites/www.codajic.org/files/La-caja-de-la-masculinidad-.pdf" TargetMode="External"/><Relationship Id="rId4" Type="http://schemas.openxmlformats.org/officeDocument/2006/relationships/hyperlink" Target="https://www.cndh.org.mx/sites/default/files/doc/Programas/Ninez_familia/Material/trip-respeto-dif-masculinidades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gob.mx/cms/uploads/attachment/file/539287/Protocolo_Violencia_Laboral_0603-1amGMX__1_.pdf" TargetMode="External"/><Relationship Id="rId4" Type="http://schemas.openxmlformats.org/officeDocument/2006/relationships/hyperlink" Target="https://mexico.unwomen.org/sites/default/files/Field%20Office%20Mexico/Documentos/Publicaciones/2018/Safe%20Cities/AnalisisResultadosEncuesta%20CDMX%20f.pdf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6477000" y="3009900"/>
            <a:ext cx="9854891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Montserrat ExtraBold" panose="00000900000000000000" pitchFamily="50" charset="0"/>
              </a:rPr>
              <a:t>SENSIBILIZACIÓN DE MASCULINIDADES, VIOLENCIA DE GÉNERO Y ACOSO SEXUAL EN EL TRANSPORTE PÚBLICO.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0" y="342900"/>
            <a:ext cx="2586660" cy="11219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00"/>
            <a:ext cx="18289585" cy="102909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648199" y="2247900"/>
            <a:ext cx="11714010" cy="370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4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¿POR QUÉ HABLAR DE MASCULINIDADES?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81466" y="2933700"/>
            <a:ext cx="11447477" cy="6263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s-MX" sz="24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Para </a:t>
            </a: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aproximarnos desde las masculinidades, así, en plural, y </a:t>
            </a:r>
            <a:r>
              <a:rPr lang="es-MX" sz="2400" b="1" dirty="0">
                <a:solidFill>
                  <a:srgbClr val="49494A"/>
                </a:solidFill>
                <a:latin typeface="Montserrat SemiBold" panose="00000700000000000000" pitchFamily="50" charset="0"/>
              </a:rPr>
              <a:t>visibilizar     que existen diversas formas de ser hombres</a:t>
            </a: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s-MX" sz="2400" i="1" dirty="0">
                <a:solidFill>
                  <a:srgbClr val="49494A"/>
                </a:solidFill>
                <a:latin typeface="Montserrat SemiBold" panose="00000700000000000000" pitchFamily="50" charset="0"/>
              </a:rPr>
              <a:t>–y en específico de ser   hombres jóvenes-</a:t>
            </a: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y cuestionar cómo se dan las asimetrías en las  relaciones de género, los contextos y las prácticas que construyen cierto  tipo de identidades masculinas </a:t>
            </a:r>
            <a:r>
              <a:rPr lang="es-MX" sz="24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tradicionales. </a:t>
            </a:r>
            <a:r>
              <a:rPr lang="es-MX" dirty="0">
                <a:solidFill>
                  <a:srgbClr val="49494A"/>
                </a:solidFill>
                <a:latin typeface="Montserrat SemiBold" panose="00000700000000000000" pitchFamily="50" charset="0"/>
              </a:rPr>
              <a:t>(</a:t>
            </a:r>
            <a:r>
              <a:rPr lang="es-MX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Kimmel</a:t>
            </a:r>
            <a:r>
              <a:rPr lang="es-MX" dirty="0">
                <a:solidFill>
                  <a:srgbClr val="49494A"/>
                </a:solidFill>
                <a:latin typeface="Montserrat SemiBold" panose="00000700000000000000" pitchFamily="50" charset="0"/>
              </a:rPr>
              <a:t>, 1997).  </a:t>
            </a:r>
          </a:p>
          <a:p>
            <a:pPr marL="434340" lvl="1" indent="-217170" algn="just">
              <a:lnSpc>
                <a:spcPts val="3359"/>
              </a:lnSpc>
            </a:pPr>
            <a:endParaRPr lang="es-MX" sz="2400" dirty="0">
              <a:solidFill>
                <a:srgbClr val="000000"/>
              </a:solidFill>
              <a:latin typeface="Montserrat SemiBold" panose="00000700000000000000" pitchFamily="50" charset="0"/>
            </a:endParaRPr>
          </a:p>
          <a:p>
            <a:pPr marL="434340" lvl="1" indent="-217170" algn="just">
              <a:lnSpc>
                <a:spcPts val="3359"/>
              </a:lnSpc>
              <a:buFont typeface="Arial"/>
              <a:buChar char="•"/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Crear prácticas alternativas para construir una manera de ser hombre distinta a la tradicional y lograr, desde ahí, el establecimiento de relaciones basadas en el </a:t>
            </a:r>
            <a:r>
              <a:rPr lang="es-MX" sz="2400" b="1" dirty="0">
                <a:solidFill>
                  <a:srgbClr val="49494A"/>
                </a:solidFill>
                <a:latin typeface="Montserrat SemiBold" panose="00000700000000000000" pitchFamily="50" charset="0"/>
              </a:rPr>
              <a:t>respeto, la intimidad, la afectividad, la igualdad de trato y la no violencia.</a:t>
            </a: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</a:p>
          <a:p>
            <a:pPr marL="434340" lvl="1" indent="-217170" algn="just">
              <a:lnSpc>
                <a:spcPts val="3359"/>
              </a:lnSpc>
              <a:buFont typeface="Arial"/>
              <a:buChar char="•"/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Porque muchas creencias –tanto las de hombres tradicionales como las de hombres que intentan ser menos machistas- llevan a muchos sujetos a ejercer las violencias, sean físicas, sexuales o las emocionales, cuando sienten amenazado el poder y control.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="" xmlns:a16="http://schemas.microsoft.com/office/drawing/2014/main" id="{425BE70D-8CD7-4248-AC96-84201F0CA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8" y="0"/>
            <a:ext cx="18282583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306923" y="1485900"/>
            <a:ext cx="7596366" cy="7396961"/>
          </a:xfrm>
          <a:custGeom>
            <a:avLst/>
            <a:gdLst/>
            <a:ahLst/>
            <a:cxnLst/>
            <a:rect l="l" t="t" r="r" b="b"/>
            <a:pathLst>
              <a:path w="7596366" h="7396961">
                <a:moveTo>
                  <a:pt x="0" y="0"/>
                </a:moveTo>
                <a:lnTo>
                  <a:pt x="7596366" y="0"/>
                </a:lnTo>
                <a:lnTo>
                  <a:pt x="7596366" y="7396961"/>
                </a:lnTo>
                <a:lnTo>
                  <a:pt x="0" y="739696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696031" y="3369618"/>
            <a:ext cx="2286500" cy="228650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961856" y="1554856"/>
            <a:ext cx="2286500" cy="22865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305469" y="3469182"/>
            <a:ext cx="2286500" cy="228650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467600" y="4991100"/>
            <a:ext cx="3367169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92"/>
              </a:lnSpc>
              <a:spcBef>
                <a:spcPct val="0"/>
              </a:spcBef>
            </a:pPr>
            <a:r>
              <a:rPr lang="en-US" sz="2244" dirty="0">
                <a:solidFill>
                  <a:srgbClr val="000000"/>
                </a:solidFill>
                <a:latin typeface="Montserrat Semi-Bold"/>
              </a:rPr>
              <a:t>ES </a:t>
            </a:r>
            <a:r>
              <a:rPr lang="en-US" sz="2244" dirty="0">
                <a:solidFill>
                  <a:srgbClr val="F58634"/>
                </a:solidFill>
                <a:latin typeface="Montserrat Ultra-Bold"/>
              </a:rPr>
              <a:t>FALSO</a:t>
            </a:r>
            <a:r>
              <a:rPr lang="en-US" sz="2244" dirty="0">
                <a:solidFill>
                  <a:srgbClr val="F58634"/>
                </a:solidFill>
                <a:latin typeface="Montserrat Semi-Bold"/>
              </a:rPr>
              <a:t> </a:t>
            </a:r>
            <a:r>
              <a:rPr lang="en-US" sz="2244" dirty="0">
                <a:solidFill>
                  <a:srgbClr val="000000"/>
                </a:solidFill>
                <a:latin typeface="Montserrat Semi-Bold"/>
              </a:rPr>
              <a:t>CREER </a:t>
            </a:r>
          </a:p>
          <a:p>
            <a:pPr algn="ctr">
              <a:lnSpc>
                <a:spcPts val="2692"/>
              </a:lnSpc>
              <a:spcBef>
                <a:spcPct val="0"/>
              </a:spcBef>
            </a:pPr>
            <a:r>
              <a:rPr lang="en-US" sz="2244" dirty="0">
                <a:solidFill>
                  <a:srgbClr val="000000"/>
                </a:solidFill>
                <a:latin typeface="Montserrat Semi-Bold"/>
              </a:rPr>
              <a:t>EN LA </a:t>
            </a:r>
            <a:r>
              <a:rPr lang="en-US" sz="2244" dirty="0">
                <a:solidFill>
                  <a:srgbClr val="F58634"/>
                </a:solidFill>
                <a:latin typeface="Montserrat Ultra-Bold"/>
              </a:rPr>
              <a:t>SUPERIORIDAD MASCULINA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777478" y="3614916"/>
            <a:ext cx="2123606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Montserrat Bold"/>
              </a:rPr>
              <a:t>X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endParaRPr lang="en-US" sz="2600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Tener características relacionadas con la feminidad está mal.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634228" y="6562423"/>
            <a:ext cx="2286500" cy="228650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774653" y="6857013"/>
            <a:ext cx="2005649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Montserrat Bold"/>
              </a:rPr>
              <a:t>X 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endParaRPr lang="en-US" sz="2600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Control de la sexualidad femenina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035974" y="1797279"/>
            <a:ext cx="2138264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Montserrat Bold"/>
              </a:rPr>
              <a:t>X </a:t>
            </a:r>
          </a:p>
          <a:p>
            <a:pPr algn="ctr">
              <a:lnSpc>
                <a:spcPts val="1895"/>
              </a:lnSpc>
              <a:spcBef>
                <a:spcPct val="0"/>
              </a:spcBef>
            </a:pPr>
            <a:endParaRPr lang="en-US" sz="2600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1895"/>
              </a:lnSpc>
              <a:spcBef>
                <a:spcPct val="0"/>
              </a:spcBef>
            </a:pPr>
            <a:r>
              <a:rPr lang="en-US" sz="1579">
                <a:solidFill>
                  <a:srgbClr val="000000"/>
                </a:solidFill>
                <a:latin typeface="Montserrat"/>
              </a:rPr>
              <a:t>La mujer es inferior, objeto a conquistar y para relacionarse sexualmente. 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6348506" y="6562423"/>
            <a:ext cx="2286500" cy="228650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76200" y="85725"/>
              <a:ext cx="660400" cy="650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6568541" y="6857013"/>
            <a:ext cx="1846430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20"/>
              </a:lnSpc>
              <a:spcBef>
                <a:spcPct val="0"/>
              </a:spcBef>
            </a:pPr>
            <a:r>
              <a:rPr lang="en-US" sz="2600">
                <a:solidFill>
                  <a:srgbClr val="000000"/>
                </a:solidFill>
                <a:latin typeface="Montserrat Bold"/>
              </a:rPr>
              <a:t>X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endParaRPr lang="en-US" sz="2600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>
                <a:solidFill>
                  <a:srgbClr val="000000"/>
                </a:solidFill>
                <a:latin typeface="Montserrat"/>
              </a:rPr>
              <a:t>No ser igualitario por temor a que te dominen.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405682" y="3614916"/>
            <a:ext cx="2086074" cy="1343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599" dirty="0">
                <a:solidFill>
                  <a:srgbClr val="000000"/>
                </a:solidFill>
                <a:latin typeface="Montserrat Bold"/>
              </a:rPr>
              <a:t>X</a:t>
            </a:r>
          </a:p>
          <a:p>
            <a:pPr algn="ctr">
              <a:lnSpc>
                <a:spcPts val="1919"/>
              </a:lnSpc>
              <a:spcBef>
                <a:spcPct val="0"/>
              </a:spcBef>
            </a:pPr>
            <a:endParaRPr lang="en-US" sz="2599" dirty="0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1919"/>
              </a:lnSpc>
              <a:spcBef>
                <a:spcPct val="0"/>
              </a:spcBef>
            </a:pPr>
            <a:r>
              <a:rPr lang="en-US" sz="1599" dirty="0" err="1">
                <a:solidFill>
                  <a:srgbClr val="000000"/>
                </a:solidFill>
                <a:latin typeface="Montserrat"/>
              </a:rPr>
              <a:t>Estas</a:t>
            </a:r>
            <a:r>
              <a:rPr lang="en-US" sz="1599" dirty="0">
                <a:solidFill>
                  <a:srgbClr val="000000"/>
                </a:solidFill>
                <a:latin typeface="Montserrat"/>
              </a:rPr>
              <a:t> con los hombres o en contra.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970"/>
            <a:ext cx="18289585" cy="1029094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4841369" y="3643622"/>
            <a:ext cx="9668814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800" spc="-21" dirty="0" err="1">
                <a:solidFill>
                  <a:srgbClr val="5C1D57"/>
                </a:solidFill>
                <a:latin typeface="Montserrat Bold"/>
              </a:rPr>
              <a:t>C</a:t>
            </a:r>
            <a:r>
              <a:rPr lang="en-US" sz="2800" spc="-21" dirty="0" err="1" smtClean="0">
                <a:solidFill>
                  <a:srgbClr val="5C1D57"/>
                </a:solidFill>
                <a:latin typeface="Montserrat Bold"/>
              </a:rPr>
              <a:t>onsecuencias</a:t>
            </a:r>
            <a:r>
              <a:rPr lang="en-US" sz="2800" spc="-21" dirty="0" smtClean="0">
                <a:solidFill>
                  <a:srgbClr val="5C1D57"/>
                </a:solidFill>
                <a:latin typeface="Montserrat Bold"/>
              </a:rPr>
              <a:t> de </a:t>
            </a:r>
            <a:r>
              <a:rPr lang="en-US" sz="2800" spc="-21" dirty="0" err="1" smtClean="0">
                <a:solidFill>
                  <a:srgbClr val="5C1D57"/>
                </a:solidFill>
                <a:latin typeface="Montserrat Bold"/>
              </a:rPr>
              <a:t>comportarnos</a:t>
            </a:r>
            <a:r>
              <a:rPr lang="en-US" sz="2800" spc="-21" dirty="0" smtClean="0">
                <a:solidFill>
                  <a:srgbClr val="5C1D57"/>
                </a:solidFill>
                <a:latin typeface="Montserrat Bold"/>
              </a:rPr>
              <a:t> </a:t>
            </a:r>
            <a:r>
              <a:rPr lang="en-US" sz="2800" spc="-21" dirty="0" err="1" smtClean="0">
                <a:solidFill>
                  <a:srgbClr val="5C1D57"/>
                </a:solidFill>
                <a:latin typeface="Montserrat Bold"/>
              </a:rPr>
              <a:t>desde</a:t>
            </a:r>
            <a:r>
              <a:rPr lang="en-US" sz="2800" spc="-21" dirty="0" smtClean="0">
                <a:solidFill>
                  <a:srgbClr val="5C1D57"/>
                </a:solidFill>
                <a:latin typeface="Montserrat Bold"/>
              </a:rPr>
              <a:t> </a:t>
            </a:r>
            <a:r>
              <a:rPr lang="en-US" sz="2800" spc="-21" dirty="0" err="1" smtClean="0">
                <a:solidFill>
                  <a:srgbClr val="5C1D57"/>
                </a:solidFill>
                <a:latin typeface="Montserrat Bold"/>
              </a:rPr>
              <a:t>una</a:t>
            </a:r>
            <a:r>
              <a:rPr lang="en-US" sz="2800" spc="-21" dirty="0" smtClean="0">
                <a:solidFill>
                  <a:srgbClr val="5C1D57"/>
                </a:solidFill>
                <a:latin typeface="Montserrat Bold"/>
              </a:rPr>
              <a:t> </a:t>
            </a:r>
            <a:r>
              <a:rPr lang="en-US" sz="2800" spc="-21" dirty="0" err="1" smtClean="0">
                <a:solidFill>
                  <a:srgbClr val="5C1D57"/>
                </a:solidFill>
                <a:latin typeface="Montserrat Bold"/>
              </a:rPr>
              <a:t>masculinidad</a:t>
            </a:r>
            <a:r>
              <a:rPr lang="en-US" sz="2800" spc="-21" dirty="0" smtClean="0">
                <a:solidFill>
                  <a:srgbClr val="5C1D57"/>
                </a:solidFill>
                <a:latin typeface="Montserrat Bold"/>
              </a:rPr>
              <a:t> </a:t>
            </a:r>
            <a:r>
              <a:rPr lang="en-US" sz="2800" spc="-21" dirty="0" err="1" smtClean="0">
                <a:solidFill>
                  <a:srgbClr val="5C1D57"/>
                </a:solidFill>
                <a:latin typeface="Montserrat Bold"/>
              </a:rPr>
              <a:t>poco</a:t>
            </a:r>
            <a:r>
              <a:rPr lang="en-US" sz="2800" spc="-21" dirty="0" smtClean="0">
                <a:solidFill>
                  <a:srgbClr val="5C1D57"/>
                </a:solidFill>
                <a:latin typeface="Montserrat Bold"/>
              </a:rPr>
              <a:t> </a:t>
            </a:r>
            <a:r>
              <a:rPr lang="en-US" sz="2800" spc="-21" dirty="0" err="1" smtClean="0">
                <a:solidFill>
                  <a:srgbClr val="5C1D57"/>
                </a:solidFill>
                <a:latin typeface="Montserrat Bold"/>
              </a:rPr>
              <a:t>positiva</a:t>
            </a:r>
            <a:endParaRPr lang="en-US" sz="2800" spc="-21" dirty="0">
              <a:solidFill>
                <a:srgbClr val="5C1D57"/>
              </a:solidFill>
              <a:latin typeface="Montserrat Bold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25962" y="2019217"/>
            <a:ext cx="88360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RIESGOS DE LA </a:t>
            </a:r>
            <a:r>
              <a:rPr lang="es-MX" sz="40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MASCULINIDAD</a:t>
            </a:r>
          </a:p>
          <a:p>
            <a:r>
              <a:rPr lang="es-MX" sz="40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TRADICIONAL</a:t>
            </a:r>
            <a:endParaRPr lang="es-MX" sz="4000" dirty="0">
              <a:solidFill>
                <a:srgbClr val="F48120"/>
              </a:solidFill>
              <a:latin typeface="Montserrat ExtraBold" panose="00000900000000000000" pitchFamily="50" charset="0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4875236" y="4929473"/>
            <a:ext cx="3886200" cy="3581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16000" sx="105000" sy="105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>
                <a:solidFill>
                  <a:srgbClr val="49494A"/>
                </a:solidFill>
                <a:latin typeface="Montserrat" panose="00000500000000000000" pitchFamily="50" charset="0"/>
              </a:rPr>
              <a:t>Deterioro de la salud física y </a:t>
            </a:r>
            <a:r>
              <a:rPr lang="es-MX" sz="2400" b="1" dirty="0" smtClean="0">
                <a:solidFill>
                  <a:srgbClr val="49494A"/>
                </a:solidFill>
                <a:latin typeface="Montserrat" panose="00000500000000000000" pitchFamily="50" charset="0"/>
              </a:rPr>
              <a:t>mental</a:t>
            </a:r>
          </a:p>
          <a:p>
            <a:pPr algn="ctr"/>
            <a:endParaRPr lang="es-MX" sz="2400" dirty="0">
              <a:solidFill>
                <a:srgbClr val="49494A"/>
              </a:solidFill>
              <a:latin typeface="Montserrat" panose="00000500000000000000" pitchFamily="50" charset="0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rgbClr val="49494A"/>
                </a:solidFill>
                <a:latin typeface="Montserrat" panose="00000500000000000000" pitchFamily="50" charset="0"/>
              </a:rPr>
              <a:t>Menor esperanza de vida</a:t>
            </a:r>
          </a:p>
        </p:txBody>
      </p:sp>
      <p:sp>
        <p:nvSpPr>
          <p:cNvPr id="28" name="Rectángulo redondeado 27"/>
          <p:cNvSpPr/>
          <p:nvPr/>
        </p:nvSpPr>
        <p:spPr>
          <a:xfrm>
            <a:off x="9525000" y="4929473"/>
            <a:ext cx="3886200" cy="3581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16000" sx="105000" sy="105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solidFill>
                  <a:srgbClr val="49494A"/>
                </a:solidFill>
                <a:latin typeface="Montserrat" panose="00000500000000000000" pitchFamily="50" charset="0"/>
              </a:rPr>
              <a:t>Violencia</a:t>
            </a:r>
          </a:p>
          <a:p>
            <a:pPr algn="ctr"/>
            <a:endParaRPr lang="es-MX" sz="2400" dirty="0">
              <a:solidFill>
                <a:srgbClr val="49494A"/>
              </a:solidFill>
              <a:latin typeface="Montserrat" panose="00000500000000000000" pitchFamily="50" charset="0"/>
            </a:endParaRPr>
          </a:p>
          <a:p>
            <a:pPr marL="342900" indent="-342900" algn="ctr">
              <a:buFont typeface="Courier New" panose="02070309020205020404" pitchFamily="49" charset="0"/>
              <a:buChar char="o"/>
            </a:pPr>
            <a:r>
              <a:rPr lang="es-MX" dirty="0" smtClean="0">
                <a:solidFill>
                  <a:srgbClr val="49494A"/>
                </a:solidFill>
                <a:latin typeface="Montserrat" panose="00000500000000000000" pitchFamily="50" charset="0"/>
              </a:rPr>
              <a:t>Actitudes violentas que ponen en riesgo la salud y vida de las personas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970"/>
            <a:ext cx="18289585" cy="1029094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96632" y="3467100"/>
            <a:ext cx="9755501" cy="45140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16"/>
              </a:lnSpc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La relación entre la masculinidad y el acoso sexual es compleja y multifacética, enraizada en dinámicas culturales y sociales. En algunas circunstancias, la percepción tradicional de la masculinidad puede contribuir al acoso sexual, ya que ciertas nociones erróneas asociadas a la masculinidad incluyen la dominación, el control y la cosificación de las mujeres.</a:t>
            </a:r>
          </a:p>
          <a:p>
            <a:pPr algn="just">
              <a:lnSpc>
                <a:spcPts val="3216"/>
              </a:lnSpc>
              <a:spcBef>
                <a:spcPct val="0"/>
              </a:spcBef>
            </a:pPr>
            <a:endParaRPr lang="es-MX" sz="2680" dirty="0">
              <a:latin typeface="Montserrat"/>
            </a:endParaRPr>
          </a:p>
          <a:p>
            <a:pPr algn="just">
              <a:lnSpc>
                <a:spcPts val="3216"/>
              </a:lnSpc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La presión para conformarse a estos estereotipos puede llevar a comportamientos inapropiados y coercitivos, en un intento de afirmar una supuesta superioridad masculina.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196632" y="2171700"/>
            <a:ext cx="7928599" cy="940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99"/>
              </a:lnSpc>
              <a:spcBef>
                <a:spcPct val="0"/>
              </a:spcBef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MIRAR A LAS MUJERES COMO OBJETOS Y ACOSO     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970"/>
            <a:ext cx="18289585" cy="1029094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73146" y="342900"/>
            <a:ext cx="10896600" cy="696890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50800" tIns="50800" rIns="50800" bIns="50800" rtlCol="0" anchor="ctr"/>
          <a:lstStyle/>
          <a:p>
            <a:pPr algn="ctr">
              <a:lnSpc>
                <a:spcPts val="3600"/>
              </a:lnSpc>
            </a:pPr>
            <a:endParaRPr lang="en-US" sz="3000" dirty="0" smtClean="0">
              <a:solidFill>
                <a:srgbClr val="FFFFFF"/>
              </a:solidFill>
              <a:latin typeface="Montserrat Bold"/>
            </a:endParaRPr>
          </a:p>
          <a:p>
            <a:pPr algn="just"/>
            <a:r>
              <a:rPr lang="es-MX" sz="24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La represión de las emociones y la rigidez en la conformidad a los roles de género pueden acarrear efectos perjudiciales para el bienestar psicológico de los hombres. La inhabilidad para expresar emociones puede desencadenar problemas tales como la depresión, la ansiedad y la acumulación de ira, pudiendo manifestarse en conductas violentas.</a:t>
            </a:r>
          </a:p>
          <a:p>
            <a:pPr algn="ctr">
              <a:lnSpc>
                <a:spcPts val="2879"/>
              </a:lnSpc>
            </a:pPr>
            <a:endParaRPr lang="en-US" sz="3000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73146" y="1984299"/>
            <a:ext cx="7209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EMOCIONES Y VIOLENCIA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873146" y="5710135"/>
            <a:ext cx="100789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FORTALEZA Y VIOLENCIA CONTRA LAS MUJERES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847746" y="7039275"/>
            <a:ext cx="115267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La idea de la "fortaleza masculina" a menudo implica características tradicionalmente asociadas con la masculinidad, como la fuerza física, la dominación y la capacidad de control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3259B521-A74C-4D59-AD11-B333F3677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12" name="Rectángulo redondeado 10">
            <a:extLst>
              <a:ext uri="{FF2B5EF4-FFF2-40B4-BE49-F238E27FC236}">
                <a16:creationId xmlns="" xmlns:a16="http://schemas.microsoft.com/office/drawing/2014/main" id="{78BD9C73-56DE-413C-99EE-C3A1D13A3B72}"/>
              </a:ext>
            </a:extLst>
          </p:cNvPr>
          <p:cNvSpPr/>
          <p:nvPr/>
        </p:nvSpPr>
        <p:spPr>
          <a:xfrm>
            <a:off x="3466386" y="3538461"/>
            <a:ext cx="10859214" cy="4648200"/>
          </a:xfrm>
          <a:prstGeom prst="roundRect">
            <a:avLst/>
          </a:prstGeom>
          <a:solidFill>
            <a:srgbClr val="5C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6A6A7D06-776B-4822-89E7-EF85CD22E4D8}"/>
              </a:ext>
            </a:extLst>
          </p:cNvPr>
          <p:cNvSpPr txBox="1"/>
          <p:nvPr/>
        </p:nvSpPr>
        <p:spPr>
          <a:xfrm>
            <a:off x="6455145" y="2515820"/>
            <a:ext cx="4881695" cy="38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ACTIVIDAD 2.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714393" y="4972209"/>
            <a:ext cx="10395076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16"/>
              </a:lnSpc>
            </a:pPr>
            <a:r>
              <a:rPr lang="es-MX" sz="2700" dirty="0">
                <a:solidFill>
                  <a:schemeClr val="bg1"/>
                </a:solidFill>
                <a:latin typeface="Montserrat Bold"/>
              </a:rPr>
              <a:t>Veremos el siguiente video del minuto 1 al minuto 5, </a:t>
            </a:r>
            <a:r>
              <a:rPr lang="es-MX" sz="2700" dirty="0">
                <a:solidFill>
                  <a:schemeClr val="bg1"/>
                </a:solidFill>
                <a:latin typeface="Montserrat"/>
              </a:rPr>
              <a:t>haremos equipos de tres para después compartir por lo menos 3 reflexiones en torno a la información que se presentó. </a:t>
            </a:r>
          </a:p>
          <a:p>
            <a:pPr algn="just">
              <a:lnSpc>
                <a:spcPts val="2916"/>
              </a:lnSpc>
            </a:pPr>
            <a:endParaRPr lang="es-MX" sz="2700" dirty="0">
              <a:solidFill>
                <a:schemeClr val="bg1"/>
              </a:solidFill>
              <a:latin typeface="Montserra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811000" y="8167800"/>
            <a:ext cx="2801483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16"/>
              </a:lnSpc>
            </a:pPr>
            <a:r>
              <a:rPr lang="es-MX" u="sng" dirty="0">
                <a:solidFill>
                  <a:schemeClr val="bg1"/>
                </a:solidFill>
                <a:latin typeface="Montserrat SemiBold" panose="00000700000000000000" pitchFamily="50" charset="0"/>
                <a:hlinkClick r:id="rId4" tooltip="https://www.youtube.com/watch?v=5zB-g4B69_I&amp;list=PPSV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Video de apoyo</a:t>
            </a:r>
            <a:endParaRPr lang="es-MX" u="sng" dirty="0">
              <a:solidFill>
                <a:schemeClr val="bg1"/>
              </a:solidFill>
              <a:latin typeface="Montserrat SemiBold" panose="00000700000000000000" pitchFamily="50" charset="0"/>
              <a:hlinkClick r:id="rId4" tooltip="https://www.youtube.com/watch?v=5zB-g4B69_I&amp;list=PPSV">
                <a:extLst>
                  <a:ext uri="{A12FA001-AC4F-418D-AE19-62706E023703}">
                    <ahyp:hlinkClr xmlns:lc="http://schemas.openxmlformats.org/drawingml/2006/lockedCanvas" xmlns:ahyp="http://schemas.microsoft.com/office/drawing/2018/hyperlinkcolor" xmlns="" val="tx"/>
                  </a:ext>
                </a:extLst>
              </a:hlinkClick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BD76D49-DA74-4D11-8491-DA3E62CEF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14" name="Rectángulo redondeado 10">
            <a:extLst>
              <a:ext uri="{FF2B5EF4-FFF2-40B4-BE49-F238E27FC236}">
                <a16:creationId xmlns="" xmlns:a16="http://schemas.microsoft.com/office/drawing/2014/main" id="{65DE109F-15FF-48BC-B4C6-B429595737FA}"/>
              </a:ext>
            </a:extLst>
          </p:cNvPr>
          <p:cNvSpPr/>
          <p:nvPr/>
        </p:nvSpPr>
        <p:spPr>
          <a:xfrm>
            <a:off x="2438400" y="3314700"/>
            <a:ext cx="13563600" cy="6357594"/>
          </a:xfrm>
          <a:prstGeom prst="roundRect">
            <a:avLst/>
          </a:prstGeom>
          <a:solidFill>
            <a:srgbClr val="5C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TextBox 5">
            <a:extLst>
              <a:ext uri="{FF2B5EF4-FFF2-40B4-BE49-F238E27FC236}">
                <a16:creationId xmlns="" xmlns:a16="http://schemas.microsoft.com/office/drawing/2014/main" id="{68711774-6F18-41AF-B19D-15A0DD539BAD}"/>
              </a:ext>
            </a:extLst>
          </p:cNvPr>
          <p:cNvSpPr txBox="1"/>
          <p:nvPr/>
        </p:nvSpPr>
        <p:spPr>
          <a:xfrm>
            <a:off x="6779353" y="2515820"/>
            <a:ext cx="4881695" cy="38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ACTIVIDAD 3.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33393" y="3738875"/>
            <a:ext cx="11773614" cy="59334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16"/>
              </a:lnSpc>
            </a:pPr>
            <a:r>
              <a:rPr lang="es-MX" sz="2400" dirty="0">
                <a:solidFill>
                  <a:srgbClr val="FFFFFF"/>
                </a:solidFill>
                <a:latin typeface="Montserrat"/>
              </a:rPr>
              <a:t>Se les brindará por equipos una tarjeta con una </a:t>
            </a:r>
            <a:r>
              <a:rPr lang="es-MX" sz="2400" b="1" dirty="0">
                <a:solidFill>
                  <a:srgbClr val="FFFFFF"/>
                </a:solidFill>
                <a:latin typeface="Montserrat"/>
              </a:rPr>
              <a:t>historia sobre varones</a:t>
            </a:r>
            <a:r>
              <a:rPr lang="es-MX" sz="2400" dirty="0">
                <a:solidFill>
                  <a:srgbClr val="FFFFFF"/>
                </a:solidFill>
                <a:latin typeface="Montserrat"/>
              </a:rPr>
              <a:t>. Cada equipo deberá leer cuidadosamente el relato que les tocó e identificar: </a:t>
            </a:r>
          </a:p>
          <a:p>
            <a:pPr algn="just">
              <a:lnSpc>
                <a:spcPts val="2916"/>
              </a:lnSpc>
            </a:pPr>
            <a:endParaRPr lang="es-MX" sz="2400" dirty="0">
              <a:solidFill>
                <a:srgbClr val="FFFFFF"/>
              </a:solidFill>
              <a:latin typeface="Montserrat"/>
            </a:endParaRPr>
          </a:p>
          <a:p>
            <a:pPr algn="just">
              <a:lnSpc>
                <a:spcPts val="2916"/>
              </a:lnSpc>
            </a:pPr>
            <a:r>
              <a:rPr lang="es-MX" sz="2400" dirty="0">
                <a:solidFill>
                  <a:srgbClr val="FFFFFF"/>
                </a:solidFill>
                <a:latin typeface="Montserrat"/>
              </a:rPr>
              <a:t>¿Qué consecuencias negativas tienen los personajes debido al ejercicio de ese tipo de masculinidad? </a:t>
            </a:r>
          </a:p>
          <a:p>
            <a:pPr algn="just">
              <a:lnSpc>
                <a:spcPts val="2916"/>
              </a:lnSpc>
            </a:pPr>
            <a:endParaRPr lang="es-MX" sz="2400" dirty="0">
              <a:solidFill>
                <a:srgbClr val="FFFFFF"/>
              </a:solidFill>
              <a:latin typeface="Montserrat"/>
            </a:endParaRPr>
          </a:p>
          <a:p>
            <a:pPr algn="just">
              <a:lnSpc>
                <a:spcPts val="2916"/>
              </a:lnSpc>
            </a:pPr>
            <a:r>
              <a:rPr lang="es-MX" sz="2400" dirty="0">
                <a:solidFill>
                  <a:srgbClr val="FFFFFF"/>
                </a:solidFill>
                <a:latin typeface="Montserrat"/>
              </a:rPr>
              <a:t>¿Qué cambiarían en la actitud de los personajes para que tuvieran una vida plena y feliz? </a:t>
            </a:r>
          </a:p>
          <a:p>
            <a:pPr algn="just">
              <a:lnSpc>
                <a:spcPts val="2916"/>
              </a:lnSpc>
            </a:pPr>
            <a:endParaRPr lang="es-MX" sz="2400" dirty="0">
              <a:solidFill>
                <a:srgbClr val="FFFFFF"/>
              </a:solidFill>
              <a:latin typeface="Montserrat"/>
            </a:endParaRPr>
          </a:p>
          <a:p>
            <a:pPr algn="just">
              <a:lnSpc>
                <a:spcPts val="2916"/>
              </a:lnSpc>
            </a:pPr>
            <a:r>
              <a:rPr lang="es-MX" sz="2400" dirty="0">
                <a:solidFill>
                  <a:srgbClr val="FFFFFF"/>
                </a:solidFill>
                <a:latin typeface="Montserrat"/>
              </a:rPr>
              <a:t>¿Consideran que los personajes están vulnerando los derechos de las mujeres que están en relaciones con ellos?</a:t>
            </a:r>
          </a:p>
          <a:p>
            <a:pPr algn="just">
              <a:lnSpc>
                <a:spcPts val="2916"/>
              </a:lnSpc>
            </a:pPr>
            <a:endParaRPr lang="es-MX" sz="2400" dirty="0">
              <a:solidFill>
                <a:srgbClr val="FFFFFF"/>
              </a:solidFill>
              <a:latin typeface="Montserrat"/>
            </a:endParaRPr>
          </a:p>
          <a:p>
            <a:pPr algn="just">
              <a:lnSpc>
                <a:spcPts val="2916"/>
              </a:lnSpc>
            </a:pPr>
            <a:r>
              <a:rPr lang="es-MX" sz="2400" dirty="0">
                <a:solidFill>
                  <a:srgbClr val="FFFFFF"/>
                </a:solidFill>
                <a:latin typeface="Montserrat"/>
              </a:rPr>
              <a:t>Cuando los equipos hayan terminado de responder las preguntas, un representante por equipo pase al frente, lea el relato y comparta sus respuestas.</a:t>
            </a:r>
          </a:p>
          <a:p>
            <a:pPr algn="just">
              <a:lnSpc>
                <a:spcPts val="2916"/>
              </a:lnSpc>
            </a:pPr>
            <a:endParaRPr lang="en-US" sz="2400" dirty="0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940"/>
            <a:ext cx="18289585" cy="1029094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29200" y="3912393"/>
            <a:ext cx="10281285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MASCULINIDADES </a:t>
            </a:r>
            <a:r>
              <a:rPr lang="en-US" sz="88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POSITIVAS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5018"/>
            <a:ext cx="18289585" cy="10297036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648200" y="2781300"/>
            <a:ext cx="112014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Las masculinidades positivas promueven conductas y actitudes entre los hombres orientadas hacia la igualdad entre hombres y mujeres en todos los ámbitos de las relaciones: </a:t>
            </a:r>
          </a:p>
          <a:p>
            <a:pPr algn="just">
              <a:spcBef>
                <a:spcPct val="0"/>
              </a:spcBef>
            </a:pPr>
            <a:endParaRPr lang="es-MX" sz="2400" dirty="0">
              <a:solidFill>
                <a:srgbClr val="49494A"/>
              </a:solidFill>
              <a:latin typeface="Montserrat SemiBold" panose="00000700000000000000" pitchFamily="50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Preguntarnos el significado de ser hombre.</a:t>
            </a: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49494A"/>
              </a:solidFill>
              <a:latin typeface="Montserrat SemiBold" panose="00000700000000000000" pitchFamily="50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Prevenir la violencia masculina contra otros hombres y mujeres.</a:t>
            </a: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49494A"/>
              </a:solidFill>
              <a:latin typeface="Montserrat SemiBold" panose="00000700000000000000" pitchFamily="50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Aprender a solucionar pacíficamente los conflictos y problemas.</a:t>
            </a: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49494A"/>
              </a:solidFill>
              <a:latin typeface="Montserrat SemiBold" panose="00000700000000000000" pitchFamily="50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Promover el autocuidado y cuidado de los otros y otras.</a:t>
            </a:r>
          </a:p>
          <a:p>
            <a:pPr algn="just">
              <a:spcBef>
                <a:spcPct val="0"/>
              </a:spcBef>
              <a:buClr>
                <a:srgbClr val="F48120"/>
              </a:buClr>
            </a:pPr>
            <a:endParaRPr lang="es-MX" sz="2400" dirty="0">
              <a:solidFill>
                <a:srgbClr val="49494A"/>
              </a:solidFill>
              <a:latin typeface="Montserrat SemiBold" panose="00000700000000000000" pitchFamily="50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Contactar con las emociones.</a:t>
            </a: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endParaRPr lang="es-MX" sz="2400" dirty="0">
              <a:solidFill>
                <a:srgbClr val="49494A"/>
              </a:solidFill>
              <a:latin typeface="Montserrat SemiBold" panose="00000700000000000000" pitchFamily="50" charset="0"/>
            </a:endParaRPr>
          </a:p>
          <a:p>
            <a:pPr marL="342900" indent="-342900" algn="just">
              <a:spcBef>
                <a:spcPct val="0"/>
              </a:spcBef>
              <a:buClr>
                <a:srgbClr val="F48120"/>
              </a:buClr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Ejercer una vida sexual sana y responsable.</a:t>
            </a:r>
          </a:p>
          <a:p>
            <a:pPr algn="just">
              <a:spcBef>
                <a:spcPct val="0"/>
              </a:spcBef>
            </a:pPr>
            <a:endParaRPr lang="es-MX" sz="2400" dirty="0">
              <a:solidFill>
                <a:srgbClr val="49494A"/>
              </a:solidFill>
              <a:latin typeface="Montserrat SemiBold" panose="00000700000000000000" pitchFamily="50" charset="0"/>
            </a:endParaRPr>
          </a:p>
          <a:p>
            <a:pPr algn="just"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Las masculinidades positivas permiten generan un ambiente más saludable en la oficina y aleja los casos de acoso y de abuso sexual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648200" y="1181100"/>
            <a:ext cx="5509474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MASCULINIDADES POSITIVAS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" y="-10036"/>
            <a:ext cx="18289585" cy="1029703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724400" y="4229100"/>
            <a:ext cx="105918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es-MX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La masculinidad saludable abraza la diversidad de expresiones emocionales y desafía las nociones restrictivas que limitan la capacidad de los hombres para conectarse de manera auténtica con sus propios sentimientos y los de los demás. Al adoptar la empatía como un componente integral de la masculinidad, los hombres pueden contribuir a la construcción de relaciones más equitativas, respetuosas y enriquecedoras tanto a nivel personal como social.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724400" y="2019300"/>
            <a:ext cx="118872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APRENDER A SER HOMBRE ES UN PROCESO EN CONSTANTE TRANSFORMACIÓN.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970"/>
            <a:ext cx="18289585" cy="102909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4914899" y="3789283"/>
            <a:ext cx="8458200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PERSPECTIVA </a:t>
            </a:r>
          </a:p>
          <a:p>
            <a:pPr algn="ctr"/>
            <a:r>
              <a:rPr lang="en-US" sz="96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DE GÉNERO</a:t>
            </a:r>
          </a:p>
        </p:txBody>
      </p:sp>
    </p:spTree>
    <p:extLst>
      <p:ext uri="{BB962C8B-B14F-4D97-AF65-F5344CB8AC3E}">
        <p14:creationId xmlns:p14="http://schemas.microsoft.com/office/powerpoint/2010/main" val="590101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8067"/>
            <a:ext cx="18289585" cy="103031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05400" y="3912392"/>
            <a:ext cx="10991850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80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VIOLENCIA </a:t>
            </a:r>
            <a:r>
              <a:rPr lang="en-US" sz="8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DE GÉNERO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8067"/>
            <a:ext cx="18289585" cy="103031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53000" y="2540222"/>
            <a:ext cx="11201400" cy="52065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  <a:spcBef>
                <a:spcPct val="0"/>
              </a:spcBef>
            </a:pPr>
            <a:r>
              <a:rPr lang="en-US" sz="4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VIOLENCIA DE </a:t>
            </a:r>
            <a:r>
              <a:rPr lang="en-US" sz="40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GÉNERO</a:t>
            </a:r>
          </a:p>
          <a:p>
            <a:pPr algn="just">
              <a:lnSpc>
                <a:spcPts val="2879"/>
              </a:lnSpc>
              <a:spcBef>
                <a:spcPct val="0"/>
              </a:spcBef>
            </a:pPr>
            <a:endParaRPr lang="en-US" sz="4000" dirty="0">
              <a:solidFill>
                <a:srgbClr val="F48120"/>
              </a:solidFill>
              <a:latin typeface="Montserrat ExtraBold" panose="00000900000000000000" pitchFamily="50" charset="0"/>
            </a:endParaRPr>
          </a:p>
          <a:p>
            <a:pPr algn="just">
              <a:lnSpc>
                <a:spcPts val="2879"/>
              </a:lnSpc>
              <a:spcBef>
                <a:spcPct val="0"/>
              </a:spcBef>
            </a:pPr>
            <a:endParaRPr lang="en-US" sz="4000" dirty="0">
              <a:solidFill>
                <a:srgbClr val="F48120"/>
              </a:solidFill>
              <a:latin typeface="Montserrat ExtraBold" panose="00000900000000000000" pitchFamily="50" charset="0"/>
            </a:endParaRPr>
          </a:p>
          <a:p>
            <a:pPr algn="just">
              <a:lnSpc>
                <a:spcPts val="287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Todo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acto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de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violencia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basado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en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su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pertenencia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al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sexo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femenino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que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tenga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o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pueda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tener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un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daño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o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sufrimiento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físico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sexual o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psicológico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para la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mujer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así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como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las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amenazas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de tales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actos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la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coacción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o la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privación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arbitraria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de la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libertad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tanto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si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se produce en la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vida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pública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o en la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privada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. </a:t>
            </a:r>
            <a:r>
              <a:rPr lang="en-US" sz="2000" dirty="0">
                <a:solidFill>
                  <a:srgbClr val="848484"/>
                </a:solidFill>
                <a:latin typeface="Montserrat SemiBold" panose="00000700000000000000" pitchFamily="50" charset="0"/>
              </a:rPr>
              <a:t>(ONU, 1993, 3).</a:t>
            </a:r>
          </a:p>
          <a:p>
            <a:pPr marL="259080" lvl="1" algn="just">
              <a:lnSpc>
                <a:spcPts val="2879"/>
              </a:lnSpc>
            </a:pPr>
            <a:endParaRPr lang="en-US" sz="2800" dirty="0">
              <a:solidFill>
                <a:srgbClr val="FFFFFF"/>
              </a:solidFill>
              <a:latin typeface="Montserrat"/>
            </a:endParaRPr>
          </a:p>
          <a:p>
            <a:pPr marL="716280" lvl="1" indent="-457200" algn="just">
              <a:lnSpc>
                <a:spcPts val="2879"/>
              </a:lnSpc>
              <a:buClr>
                <a:srgbClr val="F4812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La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violación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</a:p>
          <a:p>
            <a:pPr marL="716280" lvl="1" indent="-457200" algn="just">
              <a:lnSpc>
                <a:spcPts val="2879"/>
              </a:lnSpc>
              <a:buClr>
                <a:srgbClr val="F4812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El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abuso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sexual </a:t>
            </a:r>
          </a:p>
          <a:p>
            <a:pPr marL="716280" lvl="1" indent="-457200" algn="just">
              <a:lnSpc>
                <a:spcPts val="2879"/>
              </a:lnSpc>
              <a:buClr>
                <a:srgbClr val="F48120"/>
              </a:buClr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El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acoso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y la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intimidación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sexual en el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trabajo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escuela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espacios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públicos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</a:t>
            </a:r>
            <a:r>
              <a:rPr lang="en-US" sz="28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etcétera</a:t>
            </a:r>
            <a:r>
              <a:rPr lang="en-US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000" dirty="0">
                <a:solidFill>
                  <a:srgbClr val="848484"/>
                </a:solidFill>
                <a:latin typeface="Montserrat SemiBold" panose="00000700000000000000" pitchFamily="50" charset="0"/>
              </a:rPr>
              <a:t>(</a:t>
            </a:r>
            <a:r>
              <a:rPr lang="en-US" sz="2000" dirty="0" err="1">
                <a:solidFill>
                  <a:srgbClr val="848484"/>
                </a:solidFill>
                <a:latin typeface="Montserrat SemiBold" panose="00000700000000000000" pitchFamily="50" charset="0"/>
              </a:rPr>
              <a:t>Secretaría</a:t>
            </a:r>
            <a:r>
              <a:rPr lang="en-US" sz="2000" dirty="0">
                <a:solidFill>
                  <a:srgbClr val="848484"/>
                </a:solidFill>
                <a:latin typeface="Montserrat SemiBold" panose="00000700000000000000" pitchFamily="50" charset="0"/>
              </a:rPr>
              <a:t> del </a:t>
            </a:r>
            <a:r>
              <a:rPr lang="en-US" sz="2000" dirty="0" err="1">
                <a:solidFill>
                  <a:srgbClr val="848484"/>
                </a:solidFill>
                <a:latin typeface="Montserrat SemiBold" panose="00000700000000000000" pitchFamily="50" charset="0"/>
              </a:rPr>
              <a:t>Trabajo</a:t>
            </a:r>
            <a:r>
              <a:rPr lang="en-US" sz="2000" dirty="0">
                <a:solidFill>
                  <a:srgbClr val="848484"/>
                </a:solidFill>
                <a:latin typeface="Montserrat SemiBold" panose="00000700000000000000" pitchFamily="50" charset="0"/>
              </a:rPr>
              <a:t>, 2020).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6D926AE-35C7-4B84-BDD6-99FE3D3DC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12" name="Rectángulo redondeado 10">
            <a:extLst>
              <a:ext uri="{FF2B5EF4-FFF2-40B4-BE49-F238E27FC236}">
                <a16:creationId xmlns="" xmlns:a16="http://schemas.microsoft.com/office/drawing/2014/main" id="{6D5DB534-CA93-4B4D-8AF3-7A7189760FFE}"/>
              </a:ext>
            </a:extLst>
          </p:cNvPr>
          <p:cNvSpPr/>
          <p:nvPr/>
        </p:nvSpPr>
        <p:spPr>
          <a:xfrm>
            <a:off x="2819399" y="2933700"/>
            <a:ext cx="13563600" cy="6048150"/>
          </a:xfrm>
          <a:prstGeom prst="roundRect">
            <a:avLst/>
          </a:prstGeom>
          <a:solidFill>
            <a:srgbClr val="5C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TextBox 5">
            <a:extLst>
              <a:ext uri="{FF2B5EF4-FFF2-40B4-BE49-F238E27FC236}">
                <a16:creationId xmlns="" xmlns:a16="http://schemas.microsoft.com/office/drawing/2014/main" id="{CC7CB749-7CE5-46D5-87AA-2D938671343C}"/>
              </a:ext>
            </a:extLst>
          </p:cNvPr>
          <p:cNvSpPr txBox="1"/>
          <p:nvPr/>
        </p:nvSpPr>
        <p:spPr>
          <a:xfrm>
            <a:off x="7160353" y="2199862"/>
            <a:ext cx="4881695" cy="38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ACTIVIDAD 4.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344601" y="3726395"/>
            <a:ext cx="12513195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16"/>
              </a:lnSpc>
            </a:pPr>
            <a:endParaRPr lang="es-MX" dirty="0"/>
          </a:p>
          <a:p>
            <a:pPr algn="just">
              <a:lnSpc>
                <a:spcPts val="2916"/>
              </a:lnSpc>
            </a:pPr>
            <a:r>
              <a:rPr lang="es-MX" sz="2700" dirty="0">
                <a:solidFill>
                  <a:srgbClr val="FFFFFF"/>
                </a:solidFill>
                <a:latin typeface="Montserrat"/>
              </a:rPr>
              <a:t>Se realizará una tabla que contenga los distintos </a:t>
            </a:r>
            <a:r>
              <a:rPr lang="es-MX" sz="2700" dirty="0">
                <a:solidFill>
                  <a:srgbClr val="FFFFFF"/>
                </a:solidFill>
                <a:latin typeface="Montserrat Bold"/>
              </a:rPr>
              <a:t>tipos de violencia</a:t>
            </a:r>
            <a:r>
              <a:rPr lang="es-MX" sz="2700" dirty="0">
                <a:solidFill>
                  <a:srgbClr val="FFFFFF"/>
                </a:solidFill>
                <a:latin typeface="Montserrat"/>
              </a:rPr>
              <a:t>: Violencia física, Violencia psicológica, Violencia patrimonial y económica, y Violencia sexual. Posteriormente, deberán acomodar las acciones según el tipo de violencia al que corresponda. </a:t>
            </a:r>
          </a:p>
          <a:p>
            <a:pPr algn="just">
              <a:lnSpc>
                <a:spcPts val="2916"/>
              </a:lnSpc>
            </a:pPr>
            <a:endParaRPr lang="es-MX" sz="2700" dirty="0">
              <a:solidFill>
                <a:srgbClr val="FFFFFF"/>
              </a:solidFill>
              <a:latin typeface="Montserrat"/>
            </a:endParaRPr>
          </a:p>
          <a:p>
            <a:pPr algn="just">
              <a:lnSpc>
                <a:spcPts val="2916"/>
              </a:lnSpc>
            </a:pPr>
            <a:r>
              <a:rPr lang="es-MX" sz="2700" dirty="0">
                <a:solidFill>
                  <a:srgbClr val="FFFFFF"/>
                </a:solidFill>
                <a:latin typeface="Montserrat"/>
              </a:rPr>
              <a:t>Las acciones son las siguientes: Negligencia, Abandono, Celos, Insultos, Humillaciones, Devaluación, Indiferencia, Infidelidad, Destrucción de objetos, Retención de papeles personales, Retención del salario, Control del salario personal, Acoso, Violación, Pellizcos, Golpes, Patadas, Cachetadas. </a:t>
            </a:r>
          </a:p>
          <a:p>
            <a:pPr algn="just">
              <a:lnSpc>
                <a:spcPts val="2916"/>
              </a:lnSpc>
            </a:pPr>
            <a:endParaRPr lang="en-US" sz="2700" dirty="0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8067"/>
            <a:ext cx="18289585" cy="103031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953000" y="3912392"/>
            <a:ext cx="13182600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80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ACOSO </a:t>
            </a:r>
            <a:r>
              <a:rPr lang="en-US" sz="8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SEXUAL </a:t>
            </a:r>
            <a:r>
              <a:rPr lang="en-US" sz="80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EN </a:t>
            </a:r>
            <a:r>
              <a:rPr lang="en-US" sz="8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ESPACIOS PÚBLICOS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326A3B56-85D1-4750-BC7B-936F8F6AD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190697" y="2113129"/>
            <a:ext cx="11906605" cy="15773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4000" dirty="0">
                <a:solidFill>
                  <a:srgbClr val="5C1D57"/>
                </a:solidFill>
                <a:latin typeface="Montserrat ExtraBold" panose="00000900000000000000" pitchFamily="50" charset="0"/>
              </a:rPr>
              <a:t>ACOSO </a:t>
            </a:r>
            <a:r>
              <a:rPr lang="es-MX" sz="4000" dirty="0" smtClean="0">
                <a:solidFill>
                  <a:srgbClr val="5C1D57"/>
                </a:solidFill>
                <a:latin typeface="Montserrat ExtraBold" panose="00000900000000000000" pitchFamily="50" charset="0"/>
              </a:rPr>
              <a:t>SEXUAL Y </a:t>
            </a:r>
            <a:r>
              <a:rPr lang="es-MX" sz="4000" dirty="0">
                <a:solidFill>
                  <a:srgbClr val="5C1D57"/>
                </a:solidFill>
                <a:latin typeface="Montserrat ExtraBold" panose="00000900000000000000" pitchFamily="50" charset="0"/>
              </a:rPr>
              <a:t>HOSTIGAMIENTO SEXUAL</a:t>
            </a:r>
          </a:p>
          <a:p>
            <a:pPr algn="ctr">
              <a:lnSpc>
                <a:spcPts val="2484"/>
              </a:lnSpc>
            </a:pPr>
            <a:r>
              <a:rPr lang="es-MX" sz="2300" dirty="0">
                <a:solidFill>
                  <a:srgbClr val="49494A"/>
                </a:solidFill>
                <a:latin typeface="Montserrat SemiBold" panose="00000700000000000000" pitchFamily="50" charset="0"/>
              </a:rPr>
              <a:t>Se expresa en conductas verbales, fiscas o ambas relacionadas </a:t>
            </a:r>
            <a:endParaRPr lang="es-MX" sz="2300" dirty="0" smtClean="0">
              <a:solidFill>
                <a:srgbClr val="49494A"/>
              </a:solidFill>
              <a:latin typeface="Montserrat SemiBold" panose="00000700000000000000" pitchFamily="50" charset="0"/>
            </a:endParaRPr>
          </a:p>
          <a:p>
            <a:pPr algn="ctr">
              <a:lnSpc>
                <a:spcPts val="2484"/>
              </a:lnSpc>
            </a:pPr>
            <a:r>
              <a:rPr lang="es-MX" sz="23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con </a:t>
            </a:r>
            <a:r>
              <a:rPr lang="es-MX" sz="2300" dirty="0">
                <a:solidFill>
                  <a:srgbClr val="49494A"/>
                </a:solidFill>
                <a:latin typeface="Montserrat SemiBold" panose="00000700000000000000" pitchFamily="50" charset="0"/>
              </a:rPr>
              <a:t>la sexualidad </a:t>
            </a:r>
            <a:r>
              <a:rPr lang="es-MX" sz="1600" dirty="0">
                <a:solidFill>
                  <a:srgbClr val="49494A"/>
                </a:solidFill>
                <a:latin typeface="Montserrat SemiBold" panose="00000700000000000000" pitchFamily="50" charset="0"/>
              </a:rPr>
              <a:t>(Secretaría del Trabajo, 2020).</a:t>
            </a:r>
          </a:p>
          <a:p>
            <a:pPr algn="ctr">
              <a:lnSpc>
                <a:spcPts val="2484"/>
              </a:lnSpc>
            </a:pPr>
            <a:endParaRPr lang="en-US" sz="23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3757775" y="4348223"/>
            <a:ext cx="4619803" cy="472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16000" sx="105000" sy="105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TextBox 10"/>
          <p:cNvSpPr txBox="1"/>
          <p:nvPr/>
        </p:nvSpPr>
        <p:spPr>
          <a:xfrm>
            <a:off x="4008366" y="4610100"/>
            <a:ext cx="4158751" cy="48474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s-MX" sz="25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ACOSO SEXUAL</a:t>
            </a:r>
          </a:p>
          <a:p>
            <a:pPr algn="just">
              <a:lnSpc>
                <a:spcPts val="2700"/>
              </a:lnSpc>
            </a:pPr>
            <a:endParaRPr lang="es-MX" sz="2500" dirty="0">
              <a:latin typeface="Montserrat Bold"/>
            </a:endParaRPr>
          </a:p>
          <a:p>
            <a:pPr algn="just">
              <a:lnSpc>
                <a:spcPts val="2700"/>
              </a:lnSpc>
            </a:pPr>
            <a:r>
              <a:rPr lang="es-MX" sz="2400" dirty="0">
                <a:solidFill>
                  <a:srgbClr val="49494A"/>
                </a:solidFill>
                <a:latin typeface="Montserrat"/>
              </a:rPr>
              <a:t>Es en la que, si bien no existe la subordinación, hay un ejercicio abusivo del poder que conlleva a un estado de indefensión y de riesgo para la víctima, independientemente de que se realice en uno o varios eventos </a:t>
            </a:r>
            <a:r>
              <a:rPr lang="es-MX" sz="2000" dirty="0">
                <a:solidFill>
                  <a:srgbClr val="49494A"/>
                </a:solidFill>
                <a:latin typeface="Montserrat"/>
              </a:rPr>
              <a:t>(Secretaría del Trabajo, 2020).</a:t>
            </a:r>
          </a:p>
          <a:p>
            <a:pPr algn="just">
              <a:lnSpc>
                <a:spcPts val="2700"/>
              </a:lnSpc>
            </a:pPr>
            <a:endParaRPr lang="en-US" sz="2500" dirty="0">
              <a:solidFill>
                <a:srgbClr val="FFFFFF"/>
              </a:solidFill>
              <a:latin typeface="Montserrat"/>
            </a:endParaRPr>
          </a:p>
          <a:p>
            <a:pPr algn="just">
              <a:lnSpc>
                <a:spcPts val="2700"/>
              </a:lnSpc>
            </a:pPr>
            <a:endParaRPr lang="en-US" sz="25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9128155" y="4348223"/>
            <a:ext cx="4619803" cy="472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16000" sx="105000" sy="105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TextBox 14"/>
          <p:cNvSpPr txBox="1"/>
          <p:nvPr/>
        </p:nvSpPr>
        <p:spPr>
          <a:xfrm>
            <a:off x="9358680" y="4610100"/>
            <a:ext cx="4158751" cy="3808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25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HOSTIGAMIENTO </a:t>
            </a:r>
            <a:endParaRPr lang="en-US" sz="2500" dirty="0" smtClean="0">
              <a:solidFill>
                <a:srgbClr val="F48120"/>
              </a:solidFill>
              <a:latin typeface="Montserrat ExtraBold" panose="00000900000000000000" pitchFamily="50" charset="0"/>
            </a:endParaRPr>
          </a:p>
          <a:p>
            <a:pPr algn="ctr">
              <a:lnSpc>
                <a:spcPts val="2700"/>
              </a:lnSpc>
            </a:pPr>
            <a:r>
              <a:rPr lang="en-US" sz="25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SEXUAL</a:t>
            </a:r>
            <a:endParaRPr lang="en-US" sz="2500" dirty="0">
              <a:solidFill>
                <a:srgbClr val="F48120"/>
              </a:solidFill>
              <a:latin typeface="Montserrat ExtraBold" panose="00000900000000000000" pitchFamily="50" charset="0"/>
            </a:endParaRPr>
          </a:p>
          <a:p>
            <a:pPr algn="just">
              <a:lnSpc>
                <a:spcPts val="2700"/>
              </a:lnSpc>
            </a:pPr>
            <a:endParaRPr lang="es-MX" sz="2500" dirty="0">
              <a:latin typeface="Montserrat Bold"/>
            </a:endParaRPr>
          </a:p>
          <a:p>
            <a:pPr algn="just">
              <a:lnSpc>
                <a:spcPts val="2700"/>
              </a:lnSpc>
            </a:pPr>
            <a:r>
              <a:rPr lang="es-MX" sz="2400" dirty="0">
                <a:solidFill>
                  <a:srgbClr val="49494A"/>
                </a:solidFill>
                <a:latin typeface="Montserrat"/>
              </a:rPr>
              <a:t>El ejercicio de poder en una relación de subordinación real de la victima frente al agresor en el ámbito laboral </a:t>
            </a:r>
            <a:r>
              <a:rPr lang="es-MX" sz="2000" dirty="0">
                <a:solidFill>
                  <a:srgbClr val="49494A"/>
                </a:solidFill>
                <a:latin typeface="Montserrat"/>
              </a:rPr>
              <a:t>(Secretaría del Trabajo, 2020).</a:t>
            </a:r>
          </a:p>
          <a:p>
            <a:pPr algn="just">
              <a:lnSpc>
                <a:spcPts val="2700"/>
              </a:lnSpc>
            </a:pPr>
            <a:endParaRPr lang="en-US" sz="2500" dirty="0">
              <a:solidFill>
                <a:srgbClr val="FFFFFF"/>
              </a:solidFill>
              <a:latin typeface="Montserrat"/>
            </a:endParaRPr>
          </a:p>
          <a:p>
            <a:pPr algn="just">
              <a:lnSpc>
                <a:spcPts val="2700"/>
              </a:lnSpc>
            </a:pPr>
            <a:endParaRPr lang="en-US" sz="2500" dirty="0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8067"/>
            <a:ext cx="18289585" cy="103031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24400" y="2912119"/>
            <a:ext cx="11555161" cy="44627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88"/>
              </a:lnSpc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ACOSO CALLEJERO</a:t>
            </a:r>
          </a:p>
          <a:p>
            <a:pPr algn="ctr">
              <a:lnSpc>
                <a:spcPts val="3888"/>
              </a:lnSpc>
            </a:pPr>
            <a:endParaRPr lang="en-US" sz="3600" dirty="0">
              <a:solidFill>
                <a:srgbClr val="FFFFFF"/>
              </a:solidFill>
              <a:latin typeface="Montserrat Bold"/>
            </a:endParaRPr>
          </a:p>
          <a:p>
            <a:pPr algn="l">
              <a:lnSpc>
                <a:spcPts val="2673"/>
              </a:lnSpc>
            </a:pPr>
            <a:endParaRPr lang="en-US" sz="3600" dirty="0">
              <a:solidFill>
                <a:srgbClr val="49494A"/>
              </a:solidFill>
              <a:latin typeface="Montserrat Bold"/>
            </a:endParaRPr>
          </a:p>
          <a:p>
            <a:pPr algn="just">
              <a:lnSpc>
                <a:spcPts val="2673"/>
              </a:lnSpc>
            </a:pPr>
            <a:r>
              <a:rPr lang="es-MX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“Se caracteriza porque </a:t>
            </a:r>
            <a:r>
              <a:rPr lang="es-MX" sz="2800" b="1" dirty="0">
                <a:solidFill>
                  <a:srgbClr val="49494A"/>
                </a:solidFill>
                <a:latin typeface="Montserrat SemiBold" panose="00000700000000000000" pitchFamily="50" charset="0"/>
              </a:rPr>
              <a:t>ocurre en el espacio público</a:t>
            </a:r>
            <a:r>
              <a:rPr lang="es-MX" sz="28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regularmente por parte de una persona desconocida y mucho más común de un hombre hacia una mujer (incluidas niñas, jóvenes, adultas y personas de la tercera edad). Tiene diversas manifestaciones, mayoritariamente con una connotación sexual hacia la víctima como los comentarios incómodos llamados piropos, los silbidos, el tomar fotografías o videos del cuerpo, tocamientos, incluso seguimiento o persecuciones</a:t>
            </a:r>
            <a:r>
              <a:rPr lang="es-MX" sz="28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” </a:t>
            </a:r>
            <a:r>
              <a:rPr lang="es-MX" sz="2000" dirty="0">
                <a:solidFill>
                  <a:srgbClr val="848484"/>
                </a:solidFill>
                <a:latin typeface="Montserrat SemiBold" panose="00000700000000000000" pitchFamily="50" charset="0"/>
              </a:rPr>
              <a:t>(Sandra López Ríos, Universidad Autónoma de Querétaro).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8067"/>
            <a:ext cx="18289585" cy="1030313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800600" y="2171700"/>
            <a:ext cx="11887200" cy="6437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CONDUCTAS QUE PUEDEN CONSTITUIR EL ACOSO Y HOSTIGAMIENTO SEXUAL: </a:t>
            </a:r>
          </a:p>
          <a:p>
            <a:pPr algn="just">
              <a:lnSpc>
                <a:spcPts val="2879"/>
              </a:lnSpc>
              <a:spcBef>
                <a:spcPct val="0"/>
              </a:spcBef>
            </a:pPr>
            <a:endParaRPr lang="en-US" sz="2599" dirty="0" smtClean="0">
              <a:solidFill>
                <a:srgbClr val="F48120"/>
              </a:solidFill>
              <a:latin typeface="Montserrat Bold"/>
            </a:endParaRPr>
          </a:p>
          <a:p>
            <a:pPr algn="just">
              <a:lnSpc>
                <a:spcPts val="2879"/>
              </a:lnSpc>
              <a:spcBef>
                <a:spcPct val="0"/>
              </a:spcBef>
            </a:pPr>
            <a:endParaRPr lang="en-US" sz="2599" dirty="0">
              <a:solidFill>
                <a:srgbClr val="F48120"/>
              </a:solidFill>
              <a:latin typeface="Montserrat Bold"/>
            </a:endParaRPr>
          </a:p>
          <a:p>
            <a:pPr algn="just">
              <a:lnSpc>
                <a:spcPts val="2879"/>
              </a:lnSpc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 Bold"/>
              </a:rPr>
              <a:t>Verbales: </a:t>
            </a:r>
            <a:r>
              <a:rPr lang="es-MX" sz="2400" dirty="0">
                <a:solidFill>
                  <a:srgbClr val="49494A"/>
                </a:solidFill>
                <a:latin typeface="Montserrat"/>
              </a:rPr>
              <a:t>Piropos, insinuaciones sexuales, comentarios sugestivos o alusivos a la apariencia física o forma de vestir, burlas, amenazas implícitas o explícitas de despido, propuestas sexuales, insinuaciones, invitaciones a citas.</a:t>
            </a:r>
          </a:p>
          <a:p>
            <a:pPr algn="just">
              <a:lnSpc>
                <a:spcPts val="2879"/>
              </a:lnSpc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"/>
              </a:rPr>
              <a:t> </a:t>
            </a:r>
          </a:p>
          <a:p>
            <a:pPr algn="just">
              <a:lnSpc>
                <a:spcPts val="2879"/>
              </a:lnSpc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 Bold"/>
              </a:rPr>
              <a:t>No verbales:</a:t>
            </a:r>
            <a:r>
              <a:rPr lang="es-MX" sz="2400" dirty="0">
                <a:solidFill>
                  <a:srgbClr val="49494A"/>
                </a:solidFill>
                <a:latin typeface="Montserrat"/>
              </a:rPr>
              <a:t> Miradas insistentes, sugestivas o insultantes a distintas partes del cuerpo, silbidos, sonidos, gestos, imágenes o dibujos ofensivos.</a:t>
            </a:r>
          </a:p>
          <a:p>
            <a:pPr algn="just">
              <a:lnSpc>
                <a:spcPts val="2879"/>
              </a:lnSpc>
              <a:spcBef>
                <a:spcPct val="0"/>
              </a:spcBef>
            </a:pPr>
            <a:endParaRPr lang="es-MX" sz="2400" dirty="0">
              <a:solidFill>
                <a:srgbClr val="49494A"/>
              </a:solidFill>
              <a:latin typeface="Montserrat"/>
            </a:endParaRPr>
          </a:p>
          <a:p>
            <a:pPr algn="just">
              <a:lnSpc>
                <a:spcPts val="2879"/>
              </a:lnSpc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 Bold"/>
              </a:rPr>
              <a:t>Físicas:</a:t>
            </a:r>
            <a:r>
              <a:rPr lang="es-MX" sz="2400" dirty="0">
                <a:solidFill>
                  <a:srgbClr val="49494A"/>
                </a:solidFill>
                <a:latin typeface="Montserrat"/>
              </a:rPr>
              <a:t> contactos innecesarios y no deseados.</a:t>
            </a:r>
          </a:p>
          <a:p>
            <a:pPr algn="just">
              <a:lnSpc>
                <a:spcPts val="2879"/>
              </a:lnSpc>
              <a:spcBef>
                <a:spcPct val="0"/>
              </a:spcBef>
            </a:pPr>
            <a:endParaRPr lang="es-MX" sz="2400" dirty="0">
              <a:solidFill>
                <a:srgbClr val="49494A"/>
              </a:solidFill>
              <a:latin typeface="Montserrat"/>
            </a:endParaRPr>
          </a:p>
          <a:p>
            <a:pPr algn="just">
              <a:lnSpc>
                <a:spcPts val="2879"/>
              </a:lnSpc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 Bold"/>
              </a:rPr>
              <a:t>Virtuales:</a:t>
            </a:r>
            <a:r>
              <a:rPr lang="es-MX" sz="2400" dirty="0">
                <a:solidFill>
                  <a:srgbClr val="49494A"/>
                </a:solidFill>
                <a:latin typeface="Montserrat"/>
              </a:rPr>
              <a:t> Envío de mensajes por correo electrónico o de texto en teléfonos celulares con imágenes y/o contenido sexual, o imágenes de mujeres desnudas o con poca ropa como protectores de pantalla en la computadora</a:t>
            </a:r>
            <a:r>
              <a:rPr lang="en-US" sz="2400" dirty="0">
                <a:solidFill>
                  <a:srgbClr val="49494A"/>
                </a:solidFill>
                <a:latin typeface="Montserrat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031103D5-9A0D-4237-A1A6-91D9A8C71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F34392C6-2E61-4E07-8235-5F91C6EEB0E7}"/>
              </a:ext>
            </a:extLst>
          </p:cNvPr>
          <p:cNvSpPr/>
          <p:nvPr/>
        </p:nvSpPr>
        <p:spPr>
          <a:xfrm>
            <a:off x="2819400" y="3009900"/>
            <a:ext cx="12801600" cy="5416714"/>
          </a:xfrm>
          <a:prstGeom prst="roundRect">
            <a:avLst/>
          </a:prstGeom>
          <a:solidFill>
            <a:srgbClr val="5C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3946462" y="4669550"/>
            <a:ext cx="10395076" cy="1859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16"/>
              </a:lnSpc>
            </a:pP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Veremos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el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siguiente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video para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después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reflexionar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entorno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a la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información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que se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presentó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. </a:t>
            </a:r>
          </a:p>
          <a:p>
            <a:pPr algn="just">
              <a:lnSpc>
                <a:spcPts val="2916"/>
              </a:lnSpc>
            </a:pPr>
            <a:endParaRPr lang="en-US" sz="2700" dirty="0">
              <a:solidFill>
                <a:srgbClr val="FFFFFF"/>
              </a:solidFill>
              <a:latin typeface="Montserrat"/>
            </a:endParaRPr>
          </a:p>
          <a:p>
            <a:pPr algn="just">
              <a:lnSpc>
                <a:spcPts val="2916"/>
              </a:lnSpc>
            </a:pPr>
            <a:r>
              <a:rPr lang="en-US" sz="2700" dirty="0">
                <a:solidFill>
                  <a:srgbClr val="FFFFFF"/>
                </a:solidFill>
                <a:latin typeface="Montserrat"/>
              </a:rPr>
              <a:t>Video: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Acoso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sexual en los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espacios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públicos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: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Experimento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social (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diferencias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de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género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y </a:t>
            </a:r>
            <a:r>
              <a:rPr lang="en-US" sz="2700" dirty="0" err="1">
                <a:solidFill>
                  <a:srgbClr val="FFFFFF"/>
                </a:solidFill>
                <a:latin typeface="Montserrat"/>
              </a:rPr>
              <a:t>acoso</a:t>
            </a:r>
            <a:r>
              <a:rPr lang="en-US" sz="2700" dirty="0">
                <a:solidFill>
                  <a:srgbClr val="FFFFFF"/>
                </a:solidFill>
                <a:latin typeface="Montserrat"/>
              </a:rPr>
              <a:t> sexual).  </a:t>
            </a:r>
            <a:endParaRPr lang="en-US" sz="2700" u="sng" dirty="0">
              <a:solidFill>
                <a:srgbClr val="FFFFFF"/>
              </a:solidFill>
              <a:latin typeface="Montserrat"/>
              <a:hlinkClick r:id="rId4" tooltip="https://www.youtube.com/watch?v=0FzThcf4rWQ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74E90ACA-864A-452E-9684-98954F42DED5}"/>
              </a:ext>
            </a:extLst>
          </p:cNvPr>
          <p:cNvSpPr txBox="1"/>
          <p:nvPr/>
        </p:nvSpPr>
        <p:spPr>
          <a:xfrm>
            <a:off x="6779353" y="2199862"/>
            <a:ext cx="4881695" cy="38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ACTIVIDAD 5.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9144000" y="8731414"/>
            <a:ext cx="5992346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916"/>
              </a:lnSpc>
            </a:pPr>
            <a:r>
              <a:rPr lang="en-US" u="sng" dirty="0">
                <a:solidFill>
                  <a:srgbClr val="FFFFFF"/>
                </a:solidFill>
                <a:latin typeface="Montserrat"/>
                <a:hlinkClick r:id="rId4" tooltip="https://www.youtube.com/watch?v=0FzThcf4rWQ"/>
              </a:rPr>
              <a:t>https://www.youtube.com/watch?v=0FzThcf4rWQ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8067"/>
            <a:ext cx="18289585" cy="1030313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056477" y="2485495"/>
            <a:ext cx="16809101" cy="942915"/>
            <a:chOff x="0" y="0"/>
            <a:chExt cx="22412135" cy="1257219"/>
          </a:xfrm>
          <a:noFill/>
        </p:grpSpPr>
        <p:sp>
          <p:nvSpPr>
            <p:cNvPr id="5" name="Freeform 5"/>
            <p:cNvSpPr/>
            <p:nvPr/>
          </p:nvSpPr>
          <p:spPr>
            <a:xfrm>
              <a:off x="0" y="0"/>
              <a:ext cx="18900014" cy="954627"/>
            </a:xfrm>
            <a:custGeom>
              <a:avLst/>
              <a:gdLst/>
              <a:ahLst/>
              <a:cxnLst/>
              <a:rect l="l" t="t" r="r" b="b"/>
              <a:pathLst>
                <a:path w="18900014" h="954627">
                  <a:moveTo>
                    <a:pt x="0" y="0"/>
                  </a:moveTo>
                  <a:lnTo>
                    <a:pt x="18900014" y="0"/>
                  </a:lnTo>
                  <a:lnTo>
                    <a:pt x="18900014" y="954627"/>
                  </a:lnTo>
                  <a:lnTo>
                    <a:pt x="0" y="954627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s-MX" dirty="0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512075" y="302584"/>
              <a:ext cx="18900060" cy="954635"/>
            </a:xfrm>
            <a:prstGeom prst="rect">
              <a:avLst/>
            </a:prstGeom>
            <a:grpFill/>
          </p:spPr>
          <p:txBody>
            <a:bodyPr lIns="50800" tIns="50800" rIns="50800" bIns="50800" rtlCol="0" anchor="t"/>
            <a:lstStyle/>
            <a:p>
              <a:pPr>
                <a:lnSpc>
                  <a:spcPts val="3839"/>
                </a:lnSpc>
              </a:pPr>
              <a:r>
                <a:rPr lang="en-US" sz="4000" dirty="0">
                  <a:solidFill>
                    <a:srgbClr val="F48120"/>
                  </a:solidFill>
                  <a:latin typeface="Montserrat ExtraBold" panose="00000900000000000000" pitchFamily="50" charset="0"/>
                </a:rPr>
                <a:t>MOVILIDAD DE LAS MUJERES</a:t>
              </a:r>
              <a:endParaRPr lang="en-US" sz="4000" spc="29" dirty="0">
                <a:solidFill>
                  <a:srgbClr val="F48120"/>
                </a:solidFill>
                <a:latin typeface="Montserrat ExtraBold" panose="00000900000000000000" pitchFamily="50" charset="0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29400" y="3835545"/>
            <a:ext cx="9694631" cy="22313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909"/>
              </a:lnSpc>
              <a:spcBef>
                <a:spcPct val="0"/>
              </a:spcBef>
            </a:pPr>
            <a:r>
              <a:rPr lang="es-MX" sz="2424" dirty="0">
                <a:solidFill>
                  <a:srgbClr val="49494A"/>
                </a:solidFill>
                <a:latin typeface="Montserrat SemiBold" panose="00000700000000000000" pitchFamily="50" charset="0"/>
              </a:rPr>
              <a:t>Según el documento, los análisis estadísticos sobre la movilidad han dividido los viajes en dos tipos: los productivos, que son los traslados a la escuela o al trabajo, y los no productivos, que son todo el resto.</a:t>
            </a:r>
          </a:p>
          <a:p>
            <a:pPr algn="just">
              <a:lnSpc>
                <a:spcPts val="2909"/>
              </a:lnSpc>
              <a:spcBef>
                <a:spcPct val="0"/>
              </a:spcBef>
            </a:pPr>
            <a:endParaRPr lang="en-US" sz="2424" dirty="0">
              <a:solidFill>
                <a:srgbClr val="000000"/>
              </a:solidFill>
              <a:latin typeface="Montserrat"/>
            </a:endParaRPr>
          </a:p>
          <a:p>
            <a:pPr algn="just">
              <a:lnSpc>
                <a:spcPts val="2909"/>
              </a:lnSpc>
              <a:spcBef>
                <a:spcPct val="0"/>
              </a:spcBef>
            </a:pPr>
            <a:endParaRPr lang="en-US" sz="2424" dirty="0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724400" y="5518677"/>
            <a:ext cx="11599631" cy="18594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  <a:spcBef>
                <a:spcPct val="0"/>
              </a:spcBef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Pero la urbanista española Inés Sánchez de Madariaga definió a estos últimos como “movilidad del cuidado”, porque en realidad están asociados al trabajo de cuidado no remunerado. Este tipo de viajes “no productivos” representan para las mujeres entre el 48 y el 50% de los que hacen al día y para los hombres, el 21 por ciento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.</a:t>
            </a:r>
          </a:p>
        </p:txBody>
      </p:sp>
      <p:pic>
        <p:nvPicPr>
          <p:cNvPr id="10" name="Gráfico 9" descr="Sirena">
            <a:extLst>
              <a:ext uri="{FF2B5EF4-FFF2-40B4-BE49-F238E27FC236}">
                <a16:creationId xmlns="" xmlns:a16="http://schemas.microsoft.com/office/drawing/2014/main" id="{9AC92BF8-69BC-4477-A305-14D063F3C1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00853" y="3835545"/>
            <a:ext cx="1084361" cy="127599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36B6EE20-DCF0-4E89-A49F-80EF628EA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7620000" y="2476500"/>
            <a:ext cx="9607817" cy="6286800"/>
          </a:xfrm>
          <a:custGeom>
            <a:avLst/>
            <a:gdLst/>
            <a:ahLst/>
            <a:cxnLst/>
            <a:rect l="l" t="t" r="r" b="b"/>
            <a:pathLst>
              <a:path w="9607817" h="6286800">
                <a:moveTo>
                  <a:pt x="0" y="0"/>
                </a:moveTo>
                <a:lnTo>
                  <a:pt x="9607817" y="0"/>
                </a:lnTo>
                <a:lnTo>
                  <a:pt x="9607817" y="6286800"/>
                </a:lnTo>
                <a:lnTo>
                  <a:pt x="0" y="6286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 dirty="0">
              <a:solidFill>
                <a:srgbClr val="5C1D57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995738" y="2648100"/>
            <a:ext cx="6322222" cy="5943600"/>
          </a:xfrm>
          <a:prstGeom prst="ellipse">
            <a:avLst/>
          </a:prstGeom>
          <a:solidFill>
            <a:srgbClr val="5C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TextBox 7"/>
          <p:cNvSpPr txBox="1"/>
          <p:nvPr/>
        </p:nvSpPr>
        <p:spPr>
          <a:xfrm>
            <a:off x="1314711" y="4712088"/>
            <a:ext cx="5684276" cy="181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Según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el </a:t>
            </a:r>
            <a:r>
              <a:rPr lang="en-US" sz="2800" dirty="0" err="1">
                <a:solidFill>
                  <a:srgbClr val="FFFFFF"/>
                </a:solidFill>
                <a:latin typeface="Montserrat Bold"/>
              </a:rPr>
              <a:t>Instituto</a:t>
            </a:r>
            <a:r>
              <a:rPr lang="en-US" sz="28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Bold"/>
              </a:rPr>
              <a:t>Nacional</a:t>
            </a:r>
            <a:r>
              <a:rPr lang="en-US" sz="2800" dirty="0">
                <a:solidFill>
                  <a:srgbClr val="FFFFFF"/>
                </a:solidFill>
                <a:latin typeface="Montserrat Bold"/>
              </a:rPr>
              <a:t> de </a:t>
            </a:r>
            <a:r>
              <a:rPr lang="en-US" sz="2800" dirty="0" err="1">
                <a:solidFill>
                  <a:srgbClr val="FFFFFF"/>
                </a:solidFill>
                <a:latin typeface="Montserrat Bold"/>
              </a:rPr>
              <a:t>las</a:t>
            </a:r>
            <a:r>
              <a:rPr lang="en-US" sz="2800" dirty="0">
                <a:solidFill>
                  <a:srgbClr val="FFFFFF"/>
                </a:solidFill>
                <a:latin typeface="Montserrat Bo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 Bold"/>
              </a:rPr>
              <a:t>Mujeres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,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estos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delitos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se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atribuyen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algunas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situaciones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Montserrat"/>
              </a:rPr>
              <a:t>relacionadas</a:t>
            </a:r>
            <a:r>
              <a:rPr lang="en-US" sz="2800" dirty="0">
                <a:solidFill>
                  <a:srgbClr val="FFFFFF"/>
                </a:solidFill>
                <a:latin typeface="Montserrat"/>
              </a:rPr>
              <a:t> con: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1543314" y="7697052"/>
            <a:ext cx="6744686" cy="2557197"/>
          </a:xfrm>
          <a:custGeom>
            <a:avLst/>
            <a:gdLst/>
            <a:ahLst/>
            <a:cxnLst/>
            <a:rect l="l" t="t" r="r" b="b"/>
            <a:pathLst>
              <a:path w="6744686" h="2510079">
                <a:moveTo>
                  <a:pt x="0" y="0"/>
                </a:moveTo>
                <a:lnTo>
                  <a:pt x="6744686" y="0"/>
                </a:lnTo>
                <a:lnTo>
                  <a:pt x="6744686" y="2510078"/>
                </a:lnTo>
                <a:lnTo>
                  <a:pt x="0" y="251007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5048" b="-25048"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3714393" y="2520606"/>
            <a:ext cx="10859214" cy="3826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PERSPECTIVA DE GÉNERO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57800" y="3302300"/>
            <a:ext cx="101346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s-MX" sz="2800" b="1" dirty="0">
                <a:solidFill>
                  <a:srgbClr val="49494A"/>
                </a:solidFill>
                <a:latin typeface="Montserrat SemiBold" panose="00000700000000000000" pitchFamily="50" charset="0"/>
              </a:rPr>
              <a:t>La perspectiva de género se refiere a la metodología y los mecanismos que permiten identificar, cuestionar y valorar la discriminación, desigualdad y exclusión de las mujeres, que se pretende justificar con base en las diferencias biológicas entre mujeres y hombres, así como las acciones que deben emprenderse para actuar sobre los factores de género y crear las condiciones de cambio que permitan avanzar en la construcción de la igualdad de género.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5181600" y="7246194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49494A"/>
                </a:solidFill>
                <a:latin typeface="Montserrat Medium" panose="00000600000000000000" pitchFamily="50" charset="0"/>
              </a:rPr>
              <a:t>Fuente: (La Ley General para la Igualdad entre Mujeres y Hombres, 2022).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1EFCA25A-837F-4D28-8013-F6EAECF3B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6" y="1954"/>
            <a:ext cx="18270394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2209800" y="2233935"/>
            <a:ext cx="14175045" cy="1003118"/>
            <a:chOff x="0" y="-382862"/>
            <a:chExt cx="18900060" cy="1337489"/>
          </a:xfrm>
          <a:noFill/>
        </p:grpSpPr>
        <p:sp>
          <p:nvSpPr>
            <p:cNvPr id="3" name="Freeform 3"/>
            <p:cNvSpPr/>
            <p:nvPr/>
          </p:nvSpPr>
          <p:spPr>
            <a:xfrm>
              <a:off x="0" y="0"/>
              <a:ext cx="18900014" cy="954627"/>
            </a:xfrm>
            <a:custGeom>
              <a:avLst/>
              <a:gdLst/>
              <a:ahLst/>
              <a:cxnLst/>
              <a:rect l="l" t="t" r="r" b="b"/>
              <a:pathLst>
                <a:path w="18900014" h="954627">
                  <a:moveTo>
                    <a:pt x="0" y="0"/>
                  </a:moveTo>
                  <a:lnTo>
                    <a:pt x="18900014" y="0"/>
                  </a:lnTo>
                  <a:lnTo>
                    <a:pt x="18900014" y="954627"/>
                  </a:lnTo>
                  <a:lnTo>
                    <a:pt x="0" y="95462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382862"/>
              <a:ext cx="18900060" cy="954635"/>
            </a:xfrm>
            <a:prstGeom prst="rect">
              <a:avLst/>
            </a:prstGeom>
            <a:grpFill/>
          </p:spPr>
          <p:txBody>
            <a:bodyPr lIns="50800" tIns="50800" rIns="50800" bIns="50800" rtlCol="0" anchor="t"/>
            <a:lstStyle/>
            <a:p>
              <a:pPr algn="ctr">
                <a:lnSpc>
                  <a:spcPts val="3839"/>
                </a:lnSpc>
              </a:pPr>
              <a:r>
                <a:rPr lang="en-US" sz="4000" spc="29" dirty="0">
                  <a:solidFill>
                    <a:srgbClr val="F48120"/>
                  </a:solidFill>
                  <a:latin typeface="Montserrat ExtraBold" panose="00000900000000000000" pitchFamily="50" charset="0"/>
                </a:rPr>
                <a:t>CIFRAS SOBRE ACOSO SEXUAL 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6194643" y="5225439"/>
            <a:ext cx="8799063" cy="2954527"/>
          </a:xfrm>
          <a:prstGeom prst="rect">
            <a:avLst/>
          </a:prstGeom>
          <a:noFill/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de </a:t>
            </a:r>
            <a:r>
              <a:rPr lang="en-US" sz="2400" dirty="0" err="1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las</a:t>
            </a:r>
            <a:r>
              <a:rPr lang="en-US" sz="24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Relaciones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en los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Hogares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2021 </a:t>
            </a:r>
            <a:r>
              <a:rPr lang="en-US" sz="2000" dirty="0">
                <a:solidFill>
                  <a:srgbClr val="49494A"/>
                </a:solidFill>
                <a:latin typeface="Montserrat SemiBold" panose="00000700000000000000" pitchFamily="50" charset="0"/>
              </a:rPr>
              <a:t>(INEGI).  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Una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encuesta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que ONU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Mujeres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realizó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en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el 2018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señala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que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en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la Ciudad de México “el 96% de las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mujeres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han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sido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víctimas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por lo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menos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una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vez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de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algún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acto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de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violencia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en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el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transporte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público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desde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agresiones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verbales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,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contacto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físico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forzado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o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persecución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”. Y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en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nueve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de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cada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10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casos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quienes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las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agredieron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fueron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hombres.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926014" y="3528433"/>
            <a:ext cx="2700820" cy="2260384"/>
            <a:chOff x="0" y="0"/>
            <a:chExt cx="3601094" cy="3013846"/>
          </a:xfrm>
        </p:grpSpPr>
        <p:sp>
          <p:nvSpPr>
            <p:cNvPr id="7" name="Freeform 7"/>
            <p:cNvSpPr/>
            <p:nvPr/>
          </p:nvSpPr>
          <p:spPr>
            <a:xfrm>
              <a:off x="12700" y="12700"/>
              <a:ext cx="3575685" cy="2988564"/>
            </a:xfrm>
            <a:custGeom>
              <a:avLst/>
              <a:gdLst/>
              <a:ahLst/>
              <a:cxnLst/>
              <a:rect l="l" t="t" r="r" b="b"/>
              <a:pathLst>
                <a:path w="3575685" h="2988564">
                  <a:moveTo>
                    <a:pt x="0" y="1494282"/>
                  </a:moveTo>
                  <a:lnTo>
                    <a:pt x="748157" y="0"/>
                  </a:lnTo>
                  <a:lnTo>
                    <a:pt x="2827528" y="0"/>
                  </a:lnTo>
                  <a:lnTo>
                    <a:pt x="3575685" y="1494282"/>
                  </a:lnTo>
                  <a:lnTo>
                    <a:pt x="2827528" y="2988564"/>
                  </a:lnTo>
                  <a:lnTo>
                    <a:pt x="748157" y="2988564"/>
                  </a:lnTo>
                  <a:close/>
                </a:path>
              </a:pathLst>
            </a:custGeom>
            <a:solidFill>
              <a:srgbClr val="5C1D57">
                <a:alpha val="69804"/>
              </a:srgbClr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-381" y="0"/>
              <a:ext cx="3601847" cy="3013837"/>
            </a:xfrm>
            <a:custGeom>
              <a:avLst/>
              <a:gdLst/>
              <a:ahLst/>
              <a:cxnLst/>
              <a:rect l="l" t="t" r="r" b="b"/>
              <a:pathLst>
                <a:path w="3601847" h="3013837">
                  <a:moveTo>
                    <a:pt x="1778" y="1501267"/>
                  </a:moveTo>
                  <a:lnTo>
                    <a:pt x="749935" y="6985"/>
                  </a:lnTo>
                  <a:cubicBezTo>
                    <a:pt x="752094" y="2667"/>
                    <a:pt x="756539" y="0"/>
                    <a:pt x="761238" y="0"/>
                  </a:cubicBezTo>
                  <a:lnTo>
                    <a:pt x="2840609" y="0"/>
                  </a:lnTo>
                  <a:cubicBezTo>
                    <a:pt x="2845435" y="0"/>
                    <a:pt x="2849753" y="2667"/>
                    <a:pt x="2851912" y="6985"/>
                  </a:cubicBezTo>
                  <a:lnTo>
                    <a:pt x="3600069" y="1501267"/>
                  </a:lnTo>
                  <a:cubicBezTo>
                    <a:pt x="3601847" y="1504823"/>
                    <a:pt x="3601847" y="1509014"/>
                    <a:pt x="3600069" y="1512697"/>
                  </a:cubicBezTo>
                  <a:lnTo>
                    <a:pt x="2852039" y="3006852"/>
                  </a:lnTo>
                  <a:cubicBezTo>
                    <a:pt x="2849880" y="3011170"/>
                    <a:pt x="2845435" y="3013837"/>
                    <a:pt x="2840736" y="3013837"/>
                  </a:cubicBezTo>
                  <a:lnTo>
                    <a:pt x="761238" y="3013837"/>
                  </a:lnTo>
                  <a:cubicBezTo>
                    <a:pt x="756412" y="3013837"/>
                    <a:pt x="752094" y="3011170"/>
                    <a:pt x="749935" y="3006852"/>
                  </a:cubicBezTo>
                  <a:lnTo>
                    <a:pt x="1778" y="1512570"/>
                  </a:lnTo>
                  <a:cubicBezTo>
                    <a:pt x="0" y="1509014"/>
                    <a:pt x="0" y="1504823"/>
                    <a:pt x="1778" y="1501140"/>
                  </a:cubicBezTo>
                  <a:moveTo>
                    <a:pt x="24511" y="1512570"/>
                  </a:moveTo>
                  <a:lnTo>
                    <a:pt x="13081" y="1506982"/>
                  </a:lnTo>
                  <a:lnTo>
                    <a:pt x="24384" y="1501267"/>
                  </a:lnTo>
                  <a:lnTo>
                    <a:pt x="772541" y="2995422"/>
                  </a:lnTo>
                  <a:lnTo>
                    <a:pt x="761238" y="3001137"/>
                  </a:lnTo>
                  <a:lnTo>
                    <a:pt x="761238" y="2988437"/>
                  </a:lnTo>
                  <a:lnTo>
                    <a:pt x="2840609" y="2988437"/>
                  </a:lnTo>
                  <a:lnTo>
                    <a:pt x="2840609" y="3001137"/>
                  </a:lnTo>
                  <a:lnTo>
                    <a:pt x="2829306" y="2995422"/>
                  </a:lnTo>
                  <a:lnTo>
                    <a:pt x="3577463" y="1501140"/>
                  </a:lnTo>
                  <a:lnTo>
                    <a:pt x="3588766" y="1506855"/>
                  </a:lnTo>
                  <a:lnTo>
                    <a:pt x="3577463" y="1512570"/>
                  </a:lnTo>
                  <a:lnTo>
                    <a:pt x="2829306" y="18415"/>
                  </a:lnTo>
                  <a:lnTo>
                    <a:pt x="2840609" y="12700"/>
                  </a:lnTo>
                  <a:lnTo>
                    <a:pt x="2840609" y="25400"/>
                  </a:lnTo>
                  <a:lnTo>
                    <a:pt x="761238" y="25400"/>
                  </a:lnTo>
                  <a:lnTo>
                    <a:pt x="761238" y="12700"/>
                  </a:lnTo>
                  <a:lnTo>
                    <a:pt x="772541" y="18415"/>
                  </a:lnTo>
                  <a:lnTo>
                    <a:pt x="24384" y="151257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9525"/>
              <a:ext cx="3601094" cy="30043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Montserrat Bold"/>
                </a:rPr>
                <a:t>64.8%</a:t>
              </a:r>
            </a:p>
            <a:p>
              <a:pPr algn="ctr">
                <a:lnSpc>
                  <a:spcPts val="287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Montserrat Bold"/>
                </a:rPr>
                <a:t>Calles y </a:t>
              </a:r>
              <a:r>
                <a:rPr lang="en-US" sz="2400" dirty="0" err="1">
                  <a:solidFill>
                    <a:srgbClr val="FFFFFF"/>
                  </a:solidFill>
                  <a:latin typeface="Montserrat Bold"/>
                </a:rPr>
                <a:t>parques</a:t>
              </a:r>
              <a:endParaRPr lang="en-US" sz="2400" dirty="0">
                <a:solidFill>
                  <a:srgbClr val="FFFFFF"/>
                </a:solidFill>
                <a:latin typeface="Montserrat Bol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839640" y="5817121"/>
            <a:ext cx="2777662" cy="2267528"/>
            <a:chOff x="-102084" y="-9535"/>
            <a:chExt cx="3703550" cy="3023372"/>
          </a:xfrm>
        </p:grpSpPr>
        <p:sp>
          <p:nvSpPr>
            <p:cNvPr id="11" name="Freeform 11"/>
            <p:cNvSpPr/>
            <p:nvPr/>
          </p:nvSpPr>
          <p:spPr>
            <a:xfrm>
              <a:off x="12700" y="12700"/>
              <a:ext cx="3575685" cy="2988564"/>
            </a:xfrm>
            <a:custGeom>
              <a:avLst/>
              <a:gdLst/>
              <a:ahLst/>
              <a:cxnLst/>
              <a:rect l="l" t="t" r="r" b="b"/>
              <a:pathLst>
                <a:path w="3575685" h="2988564">
                  <a:moveTo>
                    <a:pt x="0" y="1494282"/>
                  </a:moveTo>
                  <a:lnTo>
                    <a:pt x="748157" y="0"/>
                  </a:lnTo>
                  <a:lnTo>
                    <a:pt x="2827528" y="0"/>
                  </a:lnTo>
                  <a:lnTo>
                    <a:pt x="3575685" y="1494282"/>
                  </a:lnTo>
                  <a:lnTo>
                    <a:pt x="2827528" y="2988564"/>
                  </a:lnTo>
                  <a:lnTo>
                    <a:pt x="748157" y="2988564"/>
                  </a:lnTo>
                  <a:close/>
                </a:path>
              </a:pathLst>
            </a:custGeom>
            <a:solidFill>
              <a:srgbClr val="5C1D57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-381" y="0"/>
              <a:ext cx="3601847" cy="3013837"/>
            </a:xfrm>
            <a:custGeom>
              <a:avLst/>
              <a:gdLst/>
              <a:ahLst/>
              <a:cxnLst/>
              <a:rect l="l" t="t" r="r" b="b"/>
              <a:pathLst>
                <a:path w="3601847" h="3013837">
                  <a:moveTo>
                    <a:pt x="1778" y="1501267"/>
                  </a:moveTo>
                  <a:lnTo>
                    <a:pt x="749935" y="6985"/>
                  </a:lnTo>
                  <a:cubicBezTo>
                    <a:pt x="752094" y="2667"/>
                    <a:pt x="756539" y="0"/>
                    <a:pt x="761238" y="0"/>
                  </a:cubicBezTo>
                  <a:lnTo>
                    <a:pt x="2840609" y="0"/>
                  </a:lnTo>
                  <a:cubicBezTo>
                    <a:pt x="2845435" y="0"/>
                    <a:pt x="2849753" y="2667"/>
                    <a:pt x="2851912" y="6985"/>
                  </a:cubicBezTo>
                  <a:lnTo>
                    <a:pt x="3600069" y="1501267"/>
                  </a:lnTo>
                  <a:cubicBezTo>
                    <a:pt x="3601847" y="1504823"/>
                    <a:pt x="3601847" y="1509014"/>
                    <a:pt x="3600069" y="1512697"/>
                  </a:cubicBezTo>
                  <a:lnTo>
                    <a:pt x="2852039" y="3006852"/>
                  </a:lnTo>
                  <a:cubicBezTo>
                    <a:pt x="2849880" y="3011170"/>
                    <a:pt x="2845435" y="3013837"/>
                    <a:pt x="2840736" y="3013837"/>
                  </a:cubicBezTo>
                  <a:lnTo>
                    <a:pt x="761238" y="3013837"/>
                  </a:lnTo>
                  <a:cubicBezTo>
                    <a:pt x="756412" y="3013837"/>
                    <a:pt x="752094" y="3011170"/>
                    <a:pt x="749935" y="3006852"/>
                  </a:cubicBezTo>
                  <a:lnTo>
                    <a:pt x="1778" y="1512570"/>
                  </a:lnTo>
                  <a:cubicBezTo>
                    <a:pt x="0" y="1509014"/>
                    <a:pt x="0" y="1504823"/>
                    <a:pt x="1778" y="1501140"/>
                  </a:cubicBezTo>
                  <a:moveTo>
                    <a:pt x="24511" y="1512570"/>
                  </a:moveTo>
                  <a:lnTo>
                    <a:pt x="13081" y="1506982"/>
                  </a:lnTo>
                  <a:lnTo>
                    <a:pt x="24384" y="1501267"/>
                  </a:lnTo>
                  <a:lnTo>
                    <a:pt x="772541" y="2995422"/>
                  </a:lnTo>
                  <a:lnTo>
                    <a:pt x="761238" y="3001137"/>
                  </a:lnTo>
                  <a:lnTo>
                    <a:pt x="761238" y="2988437"/>
                  </a:lnTo>
                  <a:lnTo>
                    <a:pt x="2840609" y="2988437"/>
                  </a:lnTo>
                  <a:lnTo>
                    <a:pt x="2840609" y="3001137"/>
                  </a:lnTo>
                  <a:lnTo>
                    <a:pt x="2829306" y="2995422"/>
                  </a:lnTo>
                  <a:lnTo>
                    <a:pt x="3577463" y="1501140"/>
                  </a:lnTo>
                  <a:lnTo>
                    <a:pt x="3588766" y="1506855"/>
                  </a:lnTo>
                  <a:lnTo>
                    <a:pt x="3577463" y="1512570"/>
                  </a:lnTo>
                  <a:lnTo>
                    <a:pt x="2829306" y="18415"/>
                  </a:lnTo>
                  <a:lnTo>
                    <a:pt x="2840609" y="12700"/>
                  </a:lnTo>
                  <a:lnTo>
                    <a:pt x="2840609" y="25400"/>
                  </a:lnTo>
                  <a:lnTo>
                    <a:pt x="761238" y="25400"/>
                  </a:lnTo>
                  <a:lnTo>
                    <a:pt x="761238" y="12700"/>
                  </a:lnTo>
                  <a:lnTo>
                    <a:pt x="772541" y="18415"/>
                  </a:lnTo>
                  <a:lnTo>
                    <a:pt x="24384" y="1512570"/>
                  </a:lnTo>
                  <a:close/>
                </a:path>
              </a:pathLst>
            </a:custGeom>
            <a:solidFill>
              <a:srgbClr val="BFBFB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-102084" y="-9535"/>
              <a:ext cx="3601094" cy="30233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40"/>
                </a:lnSpc>
              </a:pPr>
              <a:r>
                <a:rPr lang="en-US" sz="2200" spc="20" dirty="0">
                  <a:solidFill>
                    <a:srgbClr val="FFFFFF"/>
                  </a:solidFill>
                  <a:latin typeface="Montserrat Bold" panose="020B0604020202020204" charset="0"/>
                </a:rPr>
                <a:t>17.8</a:t>
              </a:r>
            </a:p>
            <a:p>
              <a:pPr algn="ctr">
                <a:lnSpc>
                  <a:spcPts val="2640"/>
                </a:lnSpc>
              </a:pPr>
              <a:r>
                <a:rPr lang="en-US" sz="2200" spc="-13" dirty="0" err="1">
                  <a:solidFill>
                    <a:srgbClr val="FFFFFF"/>
                  </a:solidFill>
                  <a:latin typeface="Montserrat Bold" panose="020B0604020202020204" charset="0"/>
                </a:rPr>
                <a:t>Transporte</a:t>
              </a:r>
              <a:r>
                <a:rPr lang="en-US" sz="2200" spc="-13" dirty="0">
                  <a:solidFill>
                    <a:srgbClr val="FFFFFF"/>
                  </a:solidFill>
                  <a:latin typeface="Montserrat Bold" panose="020B0604020202020204" charset="0"/>
                </a:rPr>
                <a:t> </a:t>
              </a:r>
              <a:r>
                <a:rPr lang="en-US" sz="2200" spc="-13" dirty="0" err="1">
                  <a:solidFill>
                    <a:srgbClr val="FFFFFF"/>
                  </a:solidFill>
                  <a:latin typeface="Montserrat Bold" panose="020B0604020202020204" charset="0"/>
                </a:rPr>
                <a:t>público</a:t>
              </a:r>
              <a:r>
                <a:rPr lang="en-US" sz="2200" spc="-13" dirty="0">
                  <a:solidFill>
                    <a:srgbClr val="FFFFFF"/>
                  </a:solidFill>
                  <a:latin typeface="Montserrat Bold" panose="020B0604020202020204" charset="0"/>
                </a:rPr>
                <a:t> 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8535235" y="3571311"/>
            <a:ext cx="6458471" cy="14875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  <a:spcBef>
                <a:spcPct val="0"/>
              </a:spcBef>
            </a:pPr>
            <a:r>
              <a:rPr lang="en-US" sz="2400" dirty="0">
                <a:solidFill>
                  <a:srgbClr val="49494A"/>
                </a:solidFill>
                <a:latin typeface="Montserrat Bold"/>
              </a:rPr>
              <a:t>45.6% de las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mujeres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han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sido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agredidas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en el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espacio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público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al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menos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una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vez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en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su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</a:t>
            </a:r>
            <a:r>
              <a:rPr lang="en-US" sz="2400" dirty="0" err="1">
                <a:solidFill>
                  <a:srgbClr val="49494A"/>
                </a:solidFill>
                <a:latin typeface="Montserrat Bold"/>
              </a:rPr>
              <a:t>vida</a:t>
            </a:r>
            <a:r>
              <a:rPr lang="en-US" sz="2400" dirty="0">
                <a:solidFill>
                  <a:srgbClr val="49494A"/>
                </a:solidFill>
                <a:latin typeface="Montserrat Bold"/>
              </a:rPr>
              <a:t> en México,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informa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la  </a:t>
            </a:r>
            <a:r>
              <a:rPr lang="en-US" sz="2400" dirty="0" err="1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Encuesta</a:t>
            </a:r>
            <a:r>
              <a:rPr lang="en-US" sz="24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   </a:t>
            </a:r>
            <a:r>
              <a:rPr lang="en-US" sz="2400" dirty="0" err="1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Nacional</a:t>
            </a:r>
            <a:r>
              <a:rPr lang="en-US" sz="24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   </a:t>
            </a:r>
            <a:r>
              <a:rPr lang="en-US" sz="2400" dirty="0" err="1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sobre</a:t>
            </a:r>
            <a:r>
              <a:rPr lang="en-US" sz="2400" dirty="0" smtClean="0">
                <a:solidFill>
                  <a:srgbClr val="49494A"/>
                </a:solidFill>
                <a:latin typeface="Montserrat SemiBold" panose="00000700000000000000" pitchFamily="50" charset="0"/>
              </a:rPr>
              <a:t>   la  </a:t>
            </a:r>
            <a:r>
              <a:rPr lang="en-US" sz="24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Dinámica</a:t>
            </a:r>
            <a:r>
              <a:rPr lang="en-US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</a:t>
            </a:r>
          </a:p>
        </p:txBody>
      </p:sp>
      <p:pic>
        <p:nvPicPr>
          <p:cNvPr id="19" name="Gráfico 18" descr="Sirena">
            <a:extLst>
              <a:ext uri="{FF2B5EF4-FFF2-40B4-BE49-F238E27FC236}">
                <a16:creationId xmlns="" xmlns:a16="http://schemas.microsoft.com/office/drawing/2014/main" id="{D52A22A8-61B6-48F2-818A-791FFBC58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61760" y="3733588"/>
            <a:ext cx="1275997" cy="127599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="" xmlns:a16="http://schemas.microsoft.com/office/drawing/2014/main" id="{1EFCA25A-837F-4D28-8013-F6EAECF3B3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1828800" y="1972364"/>
            <a:ext cx="14175045" cy="1073960"/>
            <a:chOff x="0" y="-477318"/>
            <a:chExt cx="18900060" cy="1431945"/>
          </a:xfrm>
          <a:noFill/>
        </p:grpSpPr>
        <p:sp>
          <p:nvSpPr>
            <p:cNvPr id="3" name="Freeform 3"/>
            <p:cNvSpPr/>
            <p:nvPr/>
          </p:nvSpPr>
          <p:spPr>
            <a:xfrm>
              <a:off x="0" y="0"/>
              <a:ext cx="18900014" cy="954627"/>
            </a:xfrm>
            <a:custGeom>
              <a:avLst/>
              <a:gdLst/>
              <a:ahLst/>
              <a:cxnLst/>
              <a:rect l="l" t="t" r="r" b="b"/>
              <a:pathLst>
                <a:path w="18900014" h="954627">
                  <a:moveTo>
                    <a:pt x="0" y="0"/>
                  </a:moveTo>
                  <a:lnTo>
                    <a:pt x="18900014" y="0"/>
                  </a:lnTo>
                  <a:lnTo>
                    <a:pt x="18900014" y="954627"/>
                  </a:lnTo>
                  <a:lnTo>
                    <a:pt x="0" y="954627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477318"/>
              <a:ext cx="18900060" cy="954635"/>
            </a:xfrm>
            <a:prstGeom prst="rect">
              <a:avLst/>
            </a:prstGeom>
            <a:grpFill/>
          </p:spPr>
          <p:txBody>
            <a:bodyPr lIns="50800" tIns="50800" rIns="50800" bIns="50800" rtlCol="0" anchor="t"/>
            <a:lstStyle/>
            <a:p>
              <a:pPr algn="ctr">
                <a:lnSpc>
                  <a:spcPts val="3839"/>
                </a:lnSpc>
              </a:pPr>
              <a:r>
                <a:rPr lang="en-US" sz="4000" spc="29" dirty="0">
                  <a:solidFill>
                    <a:srgbClr val="F48120"/>
                  </a:solidFill>
                  <a:latin typeface="Montserrat ExtraBold" panose="00000900000000000000" pitchFamily="50" charset="0"/>
                </a:rPr>
                <a:t>CIFRAS SOBRE ACOSO SEXUAL 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56474" y="6249364"/>
            <a:ext cx="14175011" cy="295465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2400" dirty="0">
                <a:latin typeface="Montserrat SemiBold" panose="00000700000000000000" pitchFamily="50" charset="0"/>
              </a:rPr>
              <a:t>Varios estudios han demostrado que, en México, los hombres que siguen la idea tradicional de "ser hombre" tienden a mostrar más comportamientos de acoso sexual. Por ejemplo, el 63% de aquellos que creen firmemente en los valores de la masculinidad tradicional informaron haber acosado sexualmente a alguien. En cambio, solo el 9% de aquellos que no se adhieren tanto a estos valores tradicionales admitieron haber ejercido acoso sexual. Esto sugiere que las personas con creencias más rígidas sobre lo que significa ser un hombre tienden a estar más involucradas en comportamientos de acoso sexual.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397068" y="3046324"/>
            <a:ext cx="11834419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2400" dirty="0">
                <a:latin typeface="Montserrat SemiBold" panose="00000700000000000000" pitchFamily="50" charset="0"/>
              </a:rPr>
              <a:t>En 2019, el INEGI publicó los hallazgos de la Encuesta Nacional de Victimización y Percepción sobre Seguridad Pública. Los resultados resaltaron una marcada disparidad entre hombres y mujeres que fueron víctimas de delitos sexuales. Del </a:t>
            </a:r>
            <a:r>
              <a:rPr lang="es-MX" sz="2400" dirty="0" smtClean="0">
                <a:latin typeface="Montserrat SemiBold" panose="00000700000000000000" pitchFamily="50" charset="0"/>
              </a:rPr>
              <a:t> total  de  casos  </a:t>
            </a:r>
            <a:r>
              <a:rPr lang="es-MX" sz="2400" dirty="0">
                <a:latin typeface="Montserrat SemiBold" panose="00000700000000000000" pitchFamily="50" charset="0"/>
              </a:rPr>
              <a:t>registrados, el 90% de </a:t>
            </a:r>
            <a:r>
              <a:rPr lang="es-MX" sz="2400" dirty="0" smtClean="0">
                <a:latin typeface="Montserrat SemiBold" panose="00000700000000000000" pitchFamily="50" charset="0"/>
              </a:rPr>
              <a:t> las</a:t>
            </a:r>
            <a:endParaRPr lang="es-MX" sz="2400" dirty="0">
              <a:latin typeface="Montserrat SemiBold" panose="00000700000000000000" pitchFamily="50" charset="0"/>
            </a:endParaRPr>
          </a:p>
        </p:txBody>
      </p:sp>
      <p:pic>
        <p:nvPicPr>
          <p:cNvPr id="19" name="Gráfico 18" descr="Sirena">
            <a:extLst>
              <a:ext uri="{FF2B5EF4-FFF2-40B4-BE49-F238E27FC236}">
                <a16:creationId xmlns="" xmlns:a16="http://schemas.microsoft.com/office/drawing/2014/main" id="{D52A22A8-61B6-48F2-818A-791FFBC58E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4936" y="2950917"/>
            <a:ext cx="1275997" cy="1275997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056474" y="4584897"/>
            <a:ext cx="141750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Montserrat SemiBold" panose="00000700000000000000" pitchFamily="50" charset="0"/>
              </a:rPr>
              <a:t>personas afectadas fueron mujeres, en comparación con solo el 14% que fueron hombres. Estos datos revelan una clara diferencia en la incidencia de delitos sexuales según el género, subrayando la necesidad de abordar y prevenir este problema con enfoques específicos para ambos sexos.</a:t>
            </a:r>
          </a:p>
        </p:txBody>
      </p:sp>
    </p:spTree>
    <p:extLst>
      <p:ext uri="{BB962C8B-B14F-4D97-AF65-F5344CB8AC3E}">
        <p14:creationId xmlns:p14="http://schemas.microsoft.com/office/powerpoint/2010/main" val="47191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23082AD8-50C4-4624-96BC-456137E9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3079855" y="1617879"/>
            <a:ext cx="12128290" cy="915619"/>
            <a:chOff x="0" y="0"/>
            <a:chExt cx="16171054" cy="1220826"/>
          </a:xfrm>
          <a:solidFill>
            <a:srgbClr val="5C1D57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6171106" cy="1220818"/>
            </a:xfrm>
            <a:custGeom>
              <a:avLst/>
              <a:gdLst/>
              <a:ahLst/>
              <a:cxnLst/>
              <a:rect l="l" t="t" r="r" b="b"/>
              <a:pathLst>
                <a:path w="16171106" h="1220818">
                  <a:moveTo>
                    <a:pt x="0" y="0"/>
                  </a:moveTo>
                  <a:lnTo>
                    <a:pt x="16171106" y="0"/>
                  </a:lnTo>
                  <a:lnTo>
                    <a:pt x="16171106" y="1220818"/>
                  </a:lnTo>
                  <a:lnTo>
                    <a:pt x="0" y="1220818"/>
                  </a:ln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16171054" cy="1211301"/>
            </a:xfrm>
            <a:prstGeom prst="rect">
              <a:avLst/>
            </a:prstGeom>
            <a:grpFill/>
          </p:spPr>
          <p:txBody>
            <a:bodyPr lIns="50800" tIns="50800" rIns="50800" bIns="50800" rtlCol="0" anchor="t"/>
            <a:lstStyle/>
            <a:p>
              <a:pPr algn="ctr">
                <a:lnSpc>
                  <a:spcPts val="287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Montserrat"/>
                </a:rPr>
                <a:t>MARCO NORMATIVO</a:t>
              </a:r>
            </a:p>
            <a:p>
              <a:pPr algn="ctr">
                <a:lnSpc>
                  <a:spcPts val="2879"/>
                </a:lnSpc>
              </a:pPr>
              <a:r>
                <a:rPr lang="en-US" sz="2400" dirty="0">
                  <a:solidFill>
                    <a:srgbClr val="FFFFFF"/>
                  </a:solidFill>
                  <a:latin typeface="Montserrat Bold"/>
                </a:rPr>
                <a:t>HOSTIGAMIENTO Y ACOSO SEXUAL</a:t>
              </a:r>
            </a:p>
          </p:txBody>
        </p:sp>
      </p:grp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797434"/>
              </p:ext>
            </p:extLst>
          </p:nvPr>
        </p:nvGraphicFramePr>
        <p:xfrm>
          <a:off x="3070995" y="2818348"/>
          <a:ext cx="12128290" cy="7067551"/>
        </p:xfrm>
        <a:graphic>
          <a:graphicData uri="http://schemas.openxmlformats.org/drawingml/2006/table">
            <a:tbl>
              <a:tblPr/>
              <a:tblGrid>
                <a:gridCol w="31585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69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25093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 Bold"/>
                        </a:rPr>
                        <a:t>INTERNACIONAL</a:t>
                      </a:r>
                      <a:endParaRPr lang="en-US" sz="1100" dirty="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Convención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para la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Eliminación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Todas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las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Formas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Discriminación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contra la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Mujer</a:t>
                      </a:r>
                      <a:endParaRPr lang="en-US" sz="1100" dirty="0"/>
                    </a:p>
                    <a:p>
                      <a:pPr algn="l">
                        <a:lnSpc>
                          <a:spcPts val="2520"/>
                        </a:lnSpc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Convención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Interamericana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para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Prevenir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,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Sancionar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y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Erradicar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la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Violencia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contra la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Mujer</a:t>
                      </a:r>
                      <a:endParaRPr lang="en-US" sz="2100" dirty="0">
                        <a:solidFill>
                          <a:srgbClr val="000000"/>
                        </a:solidFill>
                        <a:latin typeface="Montserrat"/>
                      </a:endParaRPr>
                    </a:p>
                    <a:p>
                      <a:pPr algn="l">
                        <a:lnSpc>
                          <a:spcPts val="2520"/>
                        </a:lnSpc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Agenda 2030 para el Desarrollo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Sostenible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,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Objetivo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5                                                                                                     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Recomendación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General 19 del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Comité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la CEDAW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50934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 Bold"/>
                        </a:rPr>
                        <a:t>FEDERAL</a:t>
                      </a:r>
                      <a:endParaRPr lang="en-US" sz="1100" dirty="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Constitución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Política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los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Estados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Unidos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Mexicanos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                                                                           Ley del Instituto Nacional de las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Mujeres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                                                                                                    Ley para la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Igualdad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entre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Mujeres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y Hombres                                                                                         Ley General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Acceso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a las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Mujeres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a una Vida Libre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Violencia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</a:t>
                      </a:r>
                      <a:endParaRPr lang="en-US" sz="1100" dirty="0"/>
                    </a:p>
                    <a:p>
                      <a:pPr algn="l">
                        <a:lnSpc>
                          <a:spcPts val="2520"/>
                        </a:lnSpc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Código Penal Federal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568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Montserrat Bold"/>
                        </a:rPr>
                        <a:t>ESTATAL</a:t>
                      </a:r>
                      <a:endParaRPr lang="en-US" sz="1100"/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520"/>
                        </a:lnSpc>
                        <a:defRPr/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Constitución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Política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del Estado Libre y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Soberano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Sonora </a:t>
                      </a:r>
                      <a:endParaRPr lang="en-US" sz="1100" dirty="0"/>
                    </a:p>
                    <a:p>
                      <a:pPr algn="l">
                        <a:lnSpc>
                          <a:spcPts val="2520"/>
                        </a:lnSpc>
                      </a:pP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Código Penal para el Estado de Sonora                                                                                                        Ley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Acceso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a las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Mujeres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a una Vida Libre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Violencia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                                                                         Ley para la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Igualdad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entre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Mujeres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y Hombres                                                                                             Ley del Instituto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Sonorense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las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Mujeres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                                                                                                 Plan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Estatal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Desarrollo 2021-2027                                                                                                  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Resolutivo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la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Alerta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Violencia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de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Género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contra las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Montserrat"/>
                        </a:rPr>
                        <a:t>Mujeres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Montserrat"/>
                        </a:rPr>
                        <a:t>                          </a:t>
                      </a: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4848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="" xmlns:a16="http://schemas.microsoft.com/office/drawing/2014/main" id="{83834756-4B3A-4202-A325-F96F76D30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11" name="Rectángulo redondeado 10">
            <a:extLst>
              <a:ext uri="{FF2B5EF4-FFF2-40B4-BE49-F238E27FC236}">
                <a16:creationId xmlns="" xmlns:a16="http://schemas.microsoft.com/office/drawing/2014/main" id="{0EDA2FDB-DC5D-4DD7-A6A3-52FCBFAAA6C0}"/>
              </a:ext>
            </a:extLst>
          </p:cNvPr>
          <p:cNvSpPr/>
          <p:nvPr/>
        </p:nvSpPr>
        <p:spPr>
          <a:xfrm>
            <a:off x="2438400" y="3308186"/>
            <a:ext cx="13563600" cy="6048150"/>
          </a:xfrm>
          <a:prstGeom prst="roundRect">
            <a:avLst/>
          </a:prstGeom>
          <a:solidFill>
            <a:srgbClr val="5C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3946464" y="5399330"/>
            <a:ext cx="10395076" cy="1487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16"/>
              </a:lnSpc>
            </a:pPr>
            <a:r>
              <a:rPr lang="es-MX" sz="2700" dirty="0">
                <a:solidFill>
                  <a:srgbClr val="FFFFFF"/>
                </a:solidFill>
                <a:latin typeface="Montserrat"/>
              </a:rPr>
              <a:t>Los participantes realizaran en equipos propuestas para la prevención del acoso sexual en el transporte público para después comentarlas con todo el grupo. </a:t>
            </a:r>
          </a:p>
          <a:p>
            <a:pPr algn="just">
              <a:lnSpc>
                <a:spcPts val="2916"/>
              </a:lnSpc>
            </a:pPr>
            <a:endParaRPr lang="en-US" sz="2700" dirty="0">
              <a:solidFill>
                <a:srgbClr val="FFFFFF"/>
              </a:solidFill>
              <a:latin typeface="Montserrat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="" xmlns:a16="http://schemas.microsoft.com/office/drawing/2014/main" id="{FEA30F80-99C8-4B0C-B136-F7FE796BE670}"/>
              </a:ext>
            </a:extLst>
          </p:cNvPr>
          <p:cNvSpPr txBox="1"/>
          <p:nvPr/>
        </p:nvSpPr>
        <p:spPr>
          <a:xfrm>
            <a:off x="6779353" y="2199862"/>
            <a:ext cx="4881695" cy="3895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ACTIVIDAD 6. 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20BE9F2-8D99-4656-8265-59BC5AC71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25108" y="2252208"/>
            <a:ext cx="15898634" cy="7372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s-MX" sz="4400" b="1" dirty="0" smtClean="0">
                <a:solidFill>
                  <a:srgbClr val="F48120"/>
                </a:solidFill>
                <a:latin typeface="Montserrat"/>
              </a:rPr>
              <a:t>BIBLIOGRAFÍA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Agencia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Especial Mexicana (2023).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Construcción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social del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género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Recuperado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u="sng" dirty="0">
                <a:solidFill>
                  <a:srgbClr val="0563C1"/>
                </a:solidFill>
                <a:latin typeface="Montserrat Light"/>
                <a:hlinkClick r:id="rId4" tooltip="https://aem.gob.mx/unidad_igualdad_genero_AEM/construccionsocial.html"/>
              </a:rPr>
              <a:t>https://aem.gob.mx/unidad_igualdad_genero_AEM/construccionsocial.html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 Light"/>
            </a:endParaRPr>
          </a:p>
          <a:p>
            <a:pPr algn="l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Comisión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Nacional para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Prevenir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y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Erradicar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la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Violencia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Contra las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Mujeres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(2016). ¿A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qué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nos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referimos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cuando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hablamos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sexo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y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género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Recuperado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u="sng" dirty="0">
                <a:solidFill>
                  <a:srgbClr val="0563C1"/>
                </a:solidFill>
                <a:latin typeface="Montserrat Light"/>
                <a:hlinkClick r:id="rId5" tooltip="https://www.gob.mx/conavim/articulos/a-que-nos-referimos-cuando-hablamos-de-sexo-y-genero"/>
              </a:rPr>
              <a:t>https://www.gob.mx/conavim/articulos/a-que-nos-referimos-cuando-hablamos-de-sexo-y-genero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 Light"/>
            </a:endParaRPr>
          </a:p>
          <a:p>
            <a:pPr algn="l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Diario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oficial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de la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Federación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(2022). Ley General para la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Igualdad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entre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Mujeres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y Hombres.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Recuperado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u="sng" dirty="0">
                <a:solidFill>
                  <a:srgbClr val="0563C1"/>
                </a:solidFill>
                <a:latin typeface="Montserrat Light"/>
                <a:hlinkClick r:id="rId6" tooltip="https://www.diputados.gob.mx/LeyesBiblio/pdf/LGIMH.pdf"/>
              </a:rPr>
              <a:t>https://www.diputados.gob.mx/LeyesBiblio/pdf/LGIMH.pdf</a:t>
            </a:r>
          </a:p>
          <a:p>
            <a:pPr algn="l">
              <a:lnSpc>
                <a:spcPts val="3240"/>
              </a:lnSpc>
            </a:pPr>
            <a:endParaRPr lang="en-US" sz="2700" u="sng" dirty="0">
              <a:solidFill>
                <a:srgbClr val="0563C1"/>
              </a:solidFill>
              <a:latin typeface="Montserrat Light"/>
              <a:hlinkClick r:id="rId6" tooltip="https://www.diputados.gob.mx/LeyesBiblio/pdf/LGIMH.pdf"/>
            </a:endParaRPr>
          </a:p>
          <a:p>
            <a:pPr algn="l"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Montserrat Light"/>
              </a:rPr>
              <a:t>Instituto Nacional de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Geografía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y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Estadistica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(2022).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Encuesta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Nacional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sobre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la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Dinámica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de las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Relaciones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los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Hogares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Montserrat Light"/>
              </a:rPr>
              <a:t>Recuperado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de </a:t>
            </a:r>
            <a:r>
              <a:rPr lang="en-US" sz="2700" u="sng" dirty="0">
                <a:solidFill>
                  <a:srgbClr val="0563C1"/>
                </a:solidFill>
                <a:latin typeface="Montserrat Light"/>
                <a:hlinkClick r:id="rId7" tooltip="https://www.inegi.org.mx/programas/endireh/2021/"/>
              </a:rPr>
              <a:t>https://www.inegi.org.mx/programas/endireh/2021/</a:t>
            </a:r>
            <a:r>
              <a:rPr lang="en-US" sz="2700" dirty="0">
                <a:solidFill>
                  <a:srgbClr val="000000"/>
                </a:solidFill>
                <a:latin typeface="Montserrat Light"/>
              </a:rPr>
              <a:t> 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 Light"/>
            </a:endParaRP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27D1F8BE-C738-4C7C-974E-194F4FC28D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94683" y="1999703"/>
            <a:ext cx="15898634" cy="860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s-MX" sz="4400" b="1" dirty="0" smtClean="0">
                <a:solidFill>
                  <a:srgbClr val="F48120"/>
                </a:solidFill>
                <a:latin typeface="Montserrat"/>
              </a:rPr>
              <a:t>BIBLIOGRAFÍA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Comisión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Nacional de los Derechos Humanos (2018).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Respeto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a las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Diferentes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Masculinidades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Recuperado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de  </a:t>
            </a:r>
            <a:r>
              <a:rPr lang="en-US" sz="2700" u="sng" dirty="0">
                <a:solidFill>
                  <a:srgbClr val="0563C1"/>
                </a:solidFill>
                <a:latin typeface="Montserrat" pitchFamily="2" charset="0"/>
                <a:hlinkClick r:id="rId4" tooltip="https://www.cndh.org.mx/sites/default/files/doc/Programas/Ninez_familia/Material/trip-respeto-dif-masculinidades.pdf"/>
              </a:rPr>
              <a:t>https://www.cndh.org.mx/sites/default/files/doc/Programas/Ninez_familia/Material/trip-respeto-dif-masculinidades.pdf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" pitchFamily="2" charset="0"/>
            </a:endParaRPr>
          </a:p>
          <a:p>
            <a:pPr algn="l"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Heilman, Barker, Harrison (2017). La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Caja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de la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Masculindiad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Recuperado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de </a:t>
            </a:r>
            <a:r>
              <a:rPr lang="en-US" sz="2700" u="sng" dirty="0">
                <a:solidFill>
                  <a:srgbClr val="0563C1"/>
                </a:solidFill>
                <a:latin typeface="Montserrat" pitchFamily="2" charset="0"/>
                <a:hlinkClick r:id="rId5" tooltip="http://www.codajic.org/sites/default/files/sites/www.codajic.org/files/La-caja-de-la-masculinidad-.pdf"/>
              </a:rPr>
              <a:t>http://www.codajic.org/sites/default/files/sites/www.codajic.org/files/La-caja-de-la-masculinidad-.pdf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" pitchFamily="2" charset="0"/>
            </a:endParaRPr>
          </a:p>
          <a:p>
            <a:pPr algn="l"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Kimmel S., Michael. (1997), “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Homofobia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temor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,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vergüenza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y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silencio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la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identidad</a:t>
            </a:r>
            <a:endParaRPr lang="en-US" sz="2700" dirty="0">
              <a:solidFill>
                <a:srgbClr val="000000"/>
              </a:solidFill>
              <a:latin typeface="Montserrat" pitchFamily="2" charset="0"/>
            </a:endParaRPr>
          </a:p>
          <a:p>
            <a:pPr algn="l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masculina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”.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: Valdés, Teresa y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Olavarría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, José.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Masculinidad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/es.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Poder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y</a:t>
            </a:r>
          </a:p>
          <a:p>
            <a:pPr algn="l"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crisis.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Ediciones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de las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Mujeres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No. 24. Isis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Internacional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/FLACSO-Chile. Santiago,</a:t>
            </a:r>
          </a:p>
          <a:p>
            <a:pPr algn="l">
              <a:lnSpc>
                <a:spcPts val="3240"/>
              </a:lnSpc>
            </a:pP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Chile.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" pitchFamily="2" charset="0"/>
            </a:endParaRPr>
          </a:p>
          <a:p>
            <a:pPr algn="l">
              <a:lnSpc>
                <a:spcPts val="3240"/>
              </a:lnSpc>
            </a:pP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Organización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de las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Naciones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Unidas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(2023).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Estereotipos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de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género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.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Recuperado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Montserrat" pitchFamily="2" charset="0"/>
              </a:rPr>
              <a:t>en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700" u="sng" dirty="0">
                <a:solidFill>
                  <a:srgbClr val="0563C1"/>
                </a:solidFill>
                <a:latin typeface="Montserrat" pitchFamily="2" charset="0"/>
                <a:hlinkClick r:id="rId6" tooltip="https://www.ohchr.org/es/women/gender-stereotyping"/>
              </a:rPr>
              <a:t>https://www.ohchr.org/es/women/gender-stereotyping</a:t>
            </a:r>
            <a:r>
              <a:rPr lang="en-US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 Light"/>
            </a:endParaRP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 Light"/>
            </a:endParaRP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19EE503F-45FB-4E0C-882C-0307B6E9B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25108" y="2252208"/>
            <a:ext cx="15898634" cy="4914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s-MX" sz="4400" b="1" dirty="0" smtClean="0">
                <a:solidFill>
                  <a:srgbClr val="F48120"/>
                </a:solidFill>
                <a:latin typeface="Montserrat"/>
              </a:rPr>
              <a:t>BIBLIOGRAFÍA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"/>
            </a:endParaRPr>
          </a:p>
          <a:p>
            <a:pPr algn="l">
              <a:lnSpc>
                <a:spcPts val="3240"/>
              </a:lnSpc>
            </a:pPr>
            <a:r>
              <a:rPr lang="es-MX" sz="2700" dirty="0">
                <a:solidFill>
                  <a:srgbClr val="000000"/>
                </a:solidFill>
                <a:latin typeface="Montserrat" pitchFamily="2" charset="0"/>
              </a:rPr>
              <a:t>Organización de las Naciones Unidas (2018). Encuesta sobre violencia sexual en los transportes y otros espacios públicos de la Ciudad de México. Recuperado de </a:t>
            </a:r>
            <a:r>
              <a:rPr lang="es-MX" sz="2700" u="sng" dirty="0">
                <a:solidFill>
                  <a:srgbClr val="0563C1"/>
                </a:solidFill>
                <a:latin typeface="Montserrat" pitchFamily="2" charset="0"/>
                <a:hlinkClick r:id="rId4" tooltip="https://mexico.unwomen.org/sites/default/files/Field%20Office%20Mexico/Documentos/Publicaciones/2018/Safe%20Cities/AnalisisResultadosEncuesta%20CDMX%20f.pdf"/>
              </a:rPr>
              <a:t>https://mexico.unwomen.org/sites/default/files/Field%20Office%20Mexico/Documentos/Publicaciones/2018/Safe%20Cities/AnalisisResultadosEncuesta%20CDMX%20f.pdf</a:t>
            </a:r>
            <a:r>
              <a:rPr lang="es-MX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</a:p>
          <a:p>
            <a:pPr algn="l">
              <a:lnSpc>
                <a:spcPts val="3240"/>
              </a:lnSpc>
            </a:pPr>
            <a:endParaRPr lang="es-MX" sz="2700" dirty="0">
              <a:solidFill>
                <a:srgbClr val="000000"/>
              </a:solidFill>
              <a:latin typeface="Montserrat" pitchFamily="2" charset="0"/>
            </a:endParaRPr>
          </a:p>
          <a:p>
            <a:pPr algn="l">
              <a:lnSpc>
                <a:spcPts val="3240"/>
              </a:lnSpc>
            </a:pPr>
            <a:r>
              <a:rPr lang="es-MX" sz="2700" dirty="0">
                <a:solidFill>
                  <a:srgbClr val="000000"/>
                </a:solidFill>
                <a:latin typeface="Montserrat" pitchFamily="2" charset="0"/>
              </a:rPr>
              <a:t>Secretaria del Trabajo (2020). Modelo de Protocolo para Prevenir, Atender y Erradicar la Violencia Laboral en los Centros de Trabajo. Recuperado de </a:t>
            </a:r>
            <a:r>
              <a:rPr lang="es-MX" sz="2700" u="sng" dirty="0">
                <a:solidFill>
                  <a:srgbClr val="0563C1"/>
                </a:solidFill>
                <a:latin typeface="Montserrat" pitchFamily="2" charset="0"/>
                <a:hlinkClick r:id="rId5" tooltip="https://www.gob.mx/cms/uploads/attachment/file/539287/Protocolo_Violencia_Laboral_0603-1amGMX__1_.pdf"/>
              </a:rPr>
              <a:t>https://www.gob.mx/cms/uploads/attachment/file/539287/Protocolo_Violencia_Laboral_0603-1amGMX__1_.pdf</a:t>
            </a:r>
            <a:r>
              <a:rPr lang="es-MX" sz="2700" dirty="0">
                <a:solidFill>
                  <a:srgbClr val="000000"/>
                </a:solidFill>
                <a:latin typeface="Montserrat" pitchFamily="2" charset="0"/>
              </a:rPr>
              <a:t> </a:t>
            </a:r>
          </a:p>
          <a:p>
            <a:pPr algn="l">
              <a:lnSpc>
                <a:spcPts val="3240"/>
              </a:lnSpc>
            </a:pPr>
            <a:endParaRPr lang="en-US" sz="2700" dirty="0">
              <a:solidFill>
                <a:srgbClr val="000000"/>
              </a:solidFill>
              <a:latin typeface="Montserrat Bol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AC4C7153-0325-48EC-9629-866551C0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3" y="0"/>
            <a:ext cx="18270394" cy="102870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756565" y="3666172"/>
            <a:ext cx="677487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9600" spc="59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¡MUCHAS GRACIAS!</a:t>
            </a:r>
            <a:endParaRPr lang="es-MX" sz="9600" spc="59" dirty="0">
              <a:solidFill>
                <a:srgbClr val="F48120"/>
              </a:solidFill>
              <a:latin typeface="Montserrat ExtraBold" panose="00000900000000000000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8000" cy="1028700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713087" y="2288600"/>
            <a:ext cx="1086182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4000" dirty="0">
                <a:solidFill>
                  <a:srgbClr val="5C1D57"/>
                </a:solidFill>
                <a:latin typeface="Montserrat Bold" panose="020B0604020202020204" charset="0"/>
              </a:rPr>
              <a:t>CONCEPTOS</a:t>
            </a:r>
            <a:r>
              <a:rPr lang="en-US" sz="4000" dirty="0">
                <a:solidFill>
                  <a:srgbClr val="5C1D57"/>
                </a:solidFill>
                <a:latin typeface="Montserrat Bold"/>
              </a:rPr>
              <a:t> BÁSICOS 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066800" y="3238500"/>
            <a:ext cx="3886200" cy="47244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1016000" sx="105000" sy="105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TextBox 9"/>
          <p:cNvSpPr txBox="1"/>
          <p:nvPr/>
        </p:nvSpPr>
        <p:spPr>
          <a:xfrm>
            <a:off x="1619848" y="3963891"/>
            <a:ext cx="2783638" cy="3000821"/>
          </a:xfrm>
          <a:prstGeom prst="rect">
            <a:avLst/>
          </a:prstGeom>
          <a:effectLst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36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SEXO</a:t>
            </a:r>
            <a:endParaRPr lang="en-US" sz="2400" dirty="0">
              <a:solidFill>
                <a:srgbClr val="FFFFFF"/>
              </a:solidFill>
              <a:latin typeface="Montserrat Bold"/>
            </a:endParaRPr>
          </a:p>
          <a:p>
            <a:pPr algn="ctr">
              <a:lnSpc>
                <a:spcPts val="2592"/>
              </a:lnSpc>
            </a:pPr>
            <a:endParaRPr lang="en-US" sz="2400" dirty="0">
              <a:solidFill>
                <a:srgbClr val="FFFFFF"/>
              </a:solidFill>
              <a:latin typeface="Montserrat Bold"/>
            </a:endParaRPr>
          </a:p>
          <a:p>
            <a:pPr algn="ctr">
              <a:lnSpc>
                <a:spcPts val="2592"/>
              </a:lnSpc>
            </a:pPr>
            <a:r>
              <a:rPr lang="es-MX" sz="2000" dirty="0">
                <a:solidFill>
                  <a:srgbClr val="49494A"/>
                </a:solidFill>
                <a:latin typeface="Montserrat"/>
              </a:rPr>
              <a:t>Hace referencia a las características biológicas y fisiológicas que definen a hombres y mujeres.</a:t>
            </a:r>
          </a:p>
          <a:p>
            <a:pPr algn="ctr">
              <a:lnSpc>
                <a:spcPts val="2592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(CONAVIM, 2016)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550" y="2098244"/>
            <a:ext cx="6384284" cy="700491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5441873" y="3963891"/>
            <a:ext cx="3371638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36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GÉNERO</a:t>
            </a:r>
          </a:p>
          <a:p>
            <a:pPr algn="ctr">
              <a:lnSpc>
                <a:spcPts val="2592"/>
              </a:lnSpc>
            </a:pPr>
            <a:endParaRPr lang="en-US" sz="2400" dirty="0">
              <a:solidFill>
                <a:srgbClr val="FFFFFF"/>
              </a:solidFill>
              <a:latin typeface="Montserrat Bold"/>
            </a:endParaRPr>
          </a:p>
          <a:p>
            <a:pPr algn="ctr">
              <a:lnSpc>
                <a:spcPts val="2592"/>
              </a:lnSpc>
            </a:pPr>
            <a:r>
              <a:rPr lang="es-MX" sz="2000" dirty="0">
                <a:solidFill>
                  <a:srgbClr val="49494A"/>
                </a:solidFill>
                <a:latin typeface="Montserrat"/>
              </a:rPr>
              <a:t>Se refiere a los conceptos sociales de las funciones, comportamientos, actividades y atributos que cada sociedad considera apropiados para los hombres y las mujeres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(CONAVIM, 2016). </a:t>
            </a: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2460" y="2100058"/>
            <a:ext cx="6384284" cy="7004911"/>
          </a:xfrm>
          <a:prstGeom prst="rect">
            <a:avLst/>
          </a:prstGeom>
        </p:spPr>
      </p:pic>
      <p:sp>
        <p:nvSpPr>
          <p:cNvPr id="23" name="TextBox 12"/>
          <p:cNvSpPr txBox="1"/>
          <p:nvPr/>
        </p:nvSpPr>
        <p:spPr>
          <a:xfrm>
            <a:off x="9489560" y="3893358"/>
            <a:ext cx="3420861" cy="30521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6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ESTEREOTIPO </a:t>
            </a:r>
          </a:p>
          <a:p>
            <a:pPr algn="ctr">
              <a:lnSpc>
                <a:spcPts val="3240"/>
              </a:lnSpc>
            </a:pPr>
            <a:endParaRPr lang="en-US" sz="2700" dirty="0">
              <a:solidFill>
                <a:srgbClr val="49494A"/>
              </a:solidFill>
              <a:latin typeface="Montserrat Bold"/>
            </a:endParaRPr>
          </a:p>
          <a:p>
            <a:pPr algn="ctr">
              <a:lnSpc>
                <a:spcPts val="2879"/>
              </a:lnSpc>
            </a:pPr>
            <a:r>
              <a:rPr lang="es-MX" sz="2000" dirty="0">
                <a:solidFill>
                  <a:srgbClr val="49494A"/>
                </a:solidFill>
                <a:latin typeface="Montserrat"/>
              </a:rPr>
              <a:t>Concepciones preconcebidas sobre cómo es y cómo debe comportarse el hombre y la mujer.</a:t>
            </a:r>
          </a:p>
          <a:p>
            <a:pPr algn="ctr">
              <a:lnSpc>
                <a:spcPts val="2879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(ONU, 2023).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7600" y="2098244"/>
            <a:ext cx="6384284" cy="7004911"/>
          </a:xfrm>
          <a:prstGeom prst="rect">
            <a:avLst/>
          </a:prstGeom>
        </p:spPr>
      </p:pic>
      <p:sp>
        <p:nvSpPr>
          <p:cNvPr id="25" name="TextBox 13"/>
          <p:cNvSpPr txBox="1"/>
          <p:nvPr/>
        </p:nvSpPr>
        <p:spPr>
          <a:xfrm>
            <a:off x="13635692" y="3893358"/>
            <a:ext cx="3334507" cy="26802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0"/>
              </a:lnSpc>
            </a:pPr>
            <a:r>
              <a:rPr lang="en-US" sz="36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ROL </a:t>
            </a:r>
          </a:p>
          <a:p>
            <a:pPr algn="ctr">
              <a:lnSpc>
                <a:spcPts val="3240"/>
              </a:lnSpc>
            </a:pPr>
            <a:endParaRPr lang="en-US" sz="2700" dirty="0">
              <a:solidFill>
                <a:srgbClr val="49494A"/>
              </a:solidFill>
              <a:latin typeface="Montserrat Bold"/>
            </a:endParaRPr>
          </a:p>
          <a:p>
            <a:pPr algn="ctr">
              <a:lnSpc>
                <a:spcPts val="2879"/>
              </a:lnSpc>
            </a:pPr>
            <a:r>
              <a:rPr lang="es-MX" sz="2000" dirty="0">
                <a:solidFill>
                  <a:srgbClr val="49494A"/>
                </a:solidFill>
                <a:latin typeface="Montserrat"/>
              </a:rPr>
              <a:t>Tareas y actividades que se espera desempeñen una persona según el sexo al que pertenece</a:t>
            </a:r>
            <a:r>
              <a:rPr lang="en-US" sz="2000" dirty="0">
                <a:solidFill>
                  <a:srgbClr val="49494A"/>
                </a:solidFill>
                <a:latin typeface="Montserrat"/>
              </a:rPr>
              <a:t>.</a:t>
            </a:r>
          </a:p>
          <a:p>
            <a:pPr algn="ctr">
              <a:lnSpc>
                <a:spcPts val="2879"/>
              </a:lnSpc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Montserrat"/>
              </a:rPr>
              <a:t>(ONU, 2023).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970"/>
            <a:ext cx="18289585" cy="1029094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14600" y="2019300"/>
            <a:ext cx="10874454" cy="144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48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LA CONSTRUCCIÓN</a:t>
            </a:r>
          </a:p>
          <a:p>
            <a:pPr algn="ctr"/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SOCIAL DEL GÉNERO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31521" y="3848100"/>
            <a:ext cx="10865679" cy="418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3600" dirty="0">
                <a:solidFill>
                  <a:srgbClr val="49494A"/>
                </a:solidFill>
                <a:latin typeface="Montserrat"/>
              </a:rPr>
              <a:t>El </a:t>
            </a:r>
            <a:r>
              <a:rPr lang="es-MX" sz="3600" b="1" dirty="0">
                <a:solidFill>
                  <a:srgbClr val="49494A"/>
                </a:solidFill>
                <a:latin typeface="Montserrat"/>
              </a:rPr>
              <a:t>género es una construcción social y cultural</a:t>
            </a:r>
            <a:r>
              <a:rPr lang="es-MX" sz="3600" dirty="0">
                <a:solidFill>
                  <a:srgbClr val="49494A"/>
                </a:solidFill>
                <a:latin typeface="Montserrat"/>
              </a:rPr>
              <a:t>, lo que significa que varía en diferentes culturas y puede cambiar con el tiempo. En otras palabras, son las características y atributos reconocidos socialmente como masculinos y femeninos y el valor que se les asigna social e históricamente</a:t>
            </a:r>
            <a:r>
              <a:rPr lang="en-US" sz="3600" dirty="0">
                <a:solidFill>
                  <a:srgbClr val="49494A"/>
                </a:solidFill>
                <a:latin typeface="Montserrat"/>
              </a:rPr>
              <a:t>. </a:t>
            </a:r>
            <a:r>
              <a:rPr lang="en-US" sz="2000" dirty="0">
                <a:solidFill>
                  <a:srgbClr val="49494A"/>
                </a:solidFill>
                <a:latin typeface="Montserrat"/>
              </a:rPr>
              <a:t>(AEM, 2023).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970"/>
            <a:ext cx="18289585" cy="10290940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3714391" y="3538461"/>
            <a:ext cx="10859214" cy="4648200"/>
          </a:xfrm>
          <a:prstGeom prst="roundRect">
            <a:avLst/>
          </a:prstGeom>
          <a:solidFill>
            <a:srgbClr val="5C1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TextBox 5"/>
          <p:cNvSpPr txBox="1"/>
          <p:nvPr/>
        </p:nvSpPr>
        <p:spPr>
          <a:xfrm>
            <a:off x="6703150" y="2515820"/>
            <a:ext cx="4881695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92"/>
              </a:lnSpc>
            </a:pPr>
            <a:r>
              <a:rPr lang="en-US" sz="44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ACTIVIDAD 1.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19968" y="4659668"/>
            <a:ext cx="9448061" cy="20338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2700" dirty="0">
                <a:solidFill>
                  <a:srgbClr val="FFFFFF"/>
                </a:solidFill>
                <a:latin typeface="Montserrat"/>
              </a:rPr>
              <a:t>En equipos de tres, escribiremos las características de género que </a:t>
            </a:r>
            <a:r>
              <a:rPr lang="es-MX" sz="2700" dirty="0">
                <a:solidFill>
                  <a:srgbClr val="FFFFFF"/>
                </a:solidFill>
                <a:latin typeface="Montserrat Bold" panose="020B0604020202020204" charset="0"/>
              </a:rPr>
              <a:t>se supone debe tener una mujer y un hombre </a:t>
            </a:r>
            <a:r>
              <a:rPr lang="es-MX" sz="2700" dirty="0">
                <a:solidFill>
                  <a:srgbClr val="FFFFFF"/>
                </a:solidFill>
                <a:latin typeface="Montserrat"/>
              </a:rPr>
              <a:t>para nuestra comunidad, familia, amigos y medios de comunicación.  </a:t>
            </a:r>
          </a:p>
          <a:p>
            <a:pPr algn="just">
              <a:lnSpc>
                <a:spcPts val="2916"/>
              </a:lnSpc>
            </a:pPr>
            <a:endParaRPr lang="es-MX" sz="2700" dirty="0">
              <a:solidFill>
                <a:srgbClr val="FFFFFF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970"/>
            <a:ext cx="18289585" cy="102909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105400" y="3789283"/>
            <a:ext cx="11696701" cy="25853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 anchor="t">
            <a:spAutoFit/>
          </a:bodyPr>
          <a:lstStyle/>
          <a:p>
            <a:r>
              <a:rPr lang="en-US" sz="88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¿QUÉ ES LA</a:t>
            </a:r>
          </a:p>
          <a:p>
            <a:r>
              <a:rPr lang="en-US" sz="8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MASCULINIDAD?</a:t>
            </a:r>
          </a:p>
        </p:txBody>
      </p:sp>
    </p:spTree>
    <p:extLst>
      <p:ext uri="{BB962C8B-B14F-4D97-AF65-F5344CB8AC3E}">
        <p14:creationId xmlns:p14="http://schemas.microsoft.com/office/powerpoint/2010/main" val="2807765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-1970"/>
            <a:ext cx="18289585" cy="1029094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3886200" y="1892026"/>
            <a:ext cx="961027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¿QUÉ ES LA MASCULINIDAD?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800600" y="2596938"/>
            <a:ext cx="10058400" cy="2180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s-MX" sz="2400" b="1" dirty="0">
                <a:solidFill>
                  <a:srgbClr val="49494A"/>
                </a:solidFill>
                <a:latin typeface="Montserrat SemiBold" panose="00000700000000000000" pitchFamily="50" charset="0"/>
              </a:rPr>
              <a:t>Conjunto de atributos, valores, comportamientos y conductas que son característicos del hombre en una sociedad determinada </a:t>
            </a:r>
            <a:r>
              <a:rPr lang="es-MX" b="1" dirty="0">
                <a:solidFill>
                  <a:srgbClr val="49494A"/>
                </a:solidFill>
                <a:latin typeface="Montserrat Medium" panose="00000600000000000000" pitchFamily="50" charset="0"/>
              </a:rPr>
              <a:t>(CNDH). </a:t>
            </a:r>
            <a:endParaRPr lang="es-MX" sz="2400" b="1" dirty="0">
              <a:solidFill>
                <a:srgbClr val="49494A"/>
              </a:solidFill>
              <a:latin typeface="Montserrat Medium" panose="00000600000000000000" pitchFamily="50" charset="0"/>
            </a:endParaRPr>
          </a:p>
          <a:p>
            <a:pPr algn="just">
              <a:lnSpc>
                <a:spcPts val="2592"/>
              </a:lnSpc>
            </a:pPr>
            <a:endParaRPr lang="es-MX" sz="2800" b="1" dirty="0">
              <a:solidFill>
                <a:srgbClr val="5C1D57"/>
              </a:solidFill>
              <a:latin typeface="Montserrat SemiBold" panose="00000700000000000000" pitchFamily="50" charset="0"/>
            </a:endParaRPr>
          </a:p>
          <a:p>
            <a:pPr algn="just"/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Los hombres aprenden a comportarse acorde al lugar y el momento histórico en el que viven. 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4800600" y="7046466"/>
            <a:ext cx="10058400" cy="1667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592"/>
              </a:lnSpc>
            </a:pPr>
            <a:r>
              <a:rPr lang="es-MX" sz="2400" dirty="0">
                <a:solidFill>
                  <a:srgbClr val="49494A"/>
                </a:solidFill>
                <a:latin typeface="Montserrat SemiBold" panose="00000700000000000000" pitchFamily="50" charset="0"/>
              </a:rPr>
              <a:t>Es un modelo que define a lo masculino bajo una serie de valores, creencias, actitudes, comportamientos, estereotipos y mitos en los que se apoya la idea de que los hombres deben tener el poder y la autoridad, especialmente sobre las mujeres </a:t>
            </a:r>
            <a:r>
              <a:rPr lang="es-MX" dirty="0">
                <a:solidFill>
                  <a:srgbClr val="49494A"/>
                </a:solidFill>
                <a:latin typeface="Montserrat SemiBold" panose="00000700000000000000" pitchFamily="50" charset="0"/>
              </a:rPr>
              <a:t>(Brian </a:t>
            </a:r>
            <a:r>
              <a:rPr lang="es-MX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Heilman</a:t>
            </a:r>
            <a:r>
              <a:rPr lang="es-MX" dirty="0">
                <a:solidFill>
                  <a:srgbClr val="49494A"/>
                </a:solidFill>
                <a:latin typeface="Montserrat SemiBold" panose="00000700000000000000" pitchFamily="50" charset="0"/>
              </a:rPr>
              <a:t> - Gary Barker - Alexander Harrison, 2017). 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4800600" y="5600700"/>
            <a:ext cx="1173813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rgbClr val="F48120"/>
                </a:solidFill>
                <a:latin typeface="Montserrat ExtraBold" panose="00000900000000000000" pitchFamily="50" charset="0"/>
              </a:rPr>
              <a:t>¿QUÉ ES LA MASCULINIDAD TRADICIONAL?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00" y="-21072"/>
            <a:ext cx="18297600" cy="102954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94998" y="3390900"/>
            <a:ext cx="7391401" cy="1479641"/>
            <a:chOff x="32315" y="109247"/>
            <a:chExt cx="22325495" cy="1220818"/>
          </a:xfrm>
          <a:solidFill>
            <a:srgbClr val="5C1D57"/>
          </a:solidFill>
        </p:grpSpPr>
        <p:sp>
          <p:nvSpPr>
            <p:cNvPr id="4" name="Freeform 4"/>
            <p:cNvSpPr/>
            <p:nvPr/>
          </p:nvSpPr>
          <p:spPr>
            <a:xfrm>
              <a:off x="32315" y="109247"/>
              <a:ext cx="22325495" cy="1220818"/>
            </a:xfrm>
            <a:custGeom>
              <a:avLst/>
              <a:gdLst/>
              <a:ahLst/>
              <a:cxnLst/>
              <a:rect l="l" t="t" r="r" b="b"/>
              <a:pathLst>
                <a:path w="22325495" h="1220818">
                  <a:moveTo>
                    <a:pt x="0" y="0"/>
                  </a:moveTo>
                  <a:lnTo>
                    <a:pt x="22325495" y="0"/>
                  </a:lnTo>
                  <a:lnTo>
                    <a:pt x="22325495" y="1220818"/>
                  </a:lnTo>
                  <a:lnTo>
                    <a:pt x="0" y="1220818"/>
                  </a:lnTo>
                  <a:close/>
                </a:path>
              </a:pathLst>
            </a:cu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799834" y="134085"/>
              <a:ext cx="20725817" cy="1185881"/>
            </a:xfrm>
            <a:prstGeom prst="rect">
              <a:avLst/>
            </a:prstGeom>
            <a:grpFill/>
          </p:spPr>
          <p:txBody>
            <a:bodyPr lIns="50800" tIns="50800" rIns="50800" bIns="50800" rtlCol="0" anchor="t"/>
            <a:lstStyle/>
            <a:p>
              <a:pPr algn="l">
                <a:lnSpc>
                  <a:spcPts val="2879"/>
                </a:lnSpc>
              </a:pPr>
              <a:r>
                <a:rPr lang="es-MX" sz="2000" dirty="0">
                  <a:solidFill>
                    <a:srgbClr val="FFFFFF"/>
                  </a:solidFill>
                  <a:latin typeface="Montserrat Bold"/>
                </a:rPr>
                <a:t>Autosuficiencia:</a:t>
              </a:r>
            </a:p>
            <a:p>
              <a:pPr algn="just"/>
              <a:r>
                <a:rPr lang="es-MX" dirty="0">
                  <a:solidFill>
                    <a:srgbClr val="FFFFFF"/>
                  </a:solidFill>
                  <a:latin typeface="Montserrat"/>
                </a:rPr>
                <a:t>Un hombre que habla mucho sobre sus preocupaciones miedos y problemas realmente no merece respeto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954939" y="5905500"/>
            <a:ext cx="7458304" cy="1429795"/>
            <a:chOff x="-2895779" y="-5214448"/>
            <a:chExt cx="15597124" cy="1668764"/>
          </a:xfrm>
          <a:solidFill>
            <a:srgbClr val="5C1D57"/>
          </a:solidFill>
        </p:grpSpPr>
        <p:sp>
          <p:nvSpPr>
            <p:cNvPr id="10" name="Freeform 10"/>
            <p:cNvSpPr/>
            <p:nvPr/>
          </p:nvSpPr>
          <p:spPr>
            <a:xfrm>
              <a:off x="-2895779" y="-5214448"/>
              <a:ext cx="15597124" cy="1668764"/>
            </a:xfrm>
            <a:custGeom>
              <a:avLst/>
              <a:gdLst/>
              <a:ahLst/>
              <a:cxnLst/>
              <a:rect l="l" t="t" r="r" b="b"/>
              <a:pathLst>
                <a:path w="15597124" h="1703481">
                  <a:moveTo>
                    <a:pt x="0" y="0"/>
                  </a:moveTo>
                  <a:lnTo>
                    <a:pt x="15597124" y="0"/>
                  </a:lnTo>
                  <a:lnTo>
                    <a:pt x="15597124" y="1703481"/>
                  </a:lnTo>
                  <a:lnTo>
                    <a:pt x="0" y="170348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2617163" y="-5189148"/>
              <a:ext cx="14501411" cy="1441752"/>
            </a:xfrm>
            <a:prstGeom prst="rect">
              <a:avLst/>
            </a:prstGeom>
            <a:noFill/>
          </p:spPr>
          <p:txBody>
            <a:bodyPr lIns="50800" tIns="50800" rIns="50800" bIns="50800" rtlCol="0" anchor="t"/>
            <a:lstStyle/>
            <a:p>
              <a:pPr algn="l">
                <a:lnSpc>
                  <a:spcPts val="2879"/>
                </a:lnSpc>
              </a:pPr>
              <a:r>
                <a:rPr lang="es-MX" sz="2000" dirty="0">
                  <a:latin typeface="Montserrat Bold"/>
                </a:rPr>
                <a:t>Atractivo físico:</a:t>
              </a:r>
            </a:p>
            <a:p>
              <a:pPr algn="just"/>
              <a:r>
                <a:rPr lang="es-MX" dirty="0">
                  <a:latin typeface="Montserrat"/>
                </a:rPr>
                <a:t>Es difícil para un hombre ser exitoso sin no se ve bien, pero un hombre si pasa mucho tiempo ocupado en su apariencia, no es muy masculino.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594996" y="7299892"/>
            <a:ext cx="7349895" cy="1439439"/>
            <a:chOff x="562532" y="-1715834"/>
            <a:chExt cx="15597125" cy="1965778"/>
          </a:xfrm>
        </p:grpSpPr>
        <p:sp>
          <p:nvSpPr>
            <p:cNvPr id="13" name="Freeform 13"/>
            <p:cNvSpPr/>
            <p:nvPr/>
          </p:nvSpPr>
          <p:spPr>
            <a:xfrm>
              <a:off x="562532" y="-1715834"/>
              <a:ext cx="15597125" cy="1965778"/>
            </a:xfrm>
            <a:custGeom>
              <a:avLst/>
              <a:gdLst/>
              <a:ahLst/>
              <a:cxnLst/>
              <a:rect l="l" t="t" r="r" b="b"/>
              <a:pathLst>
                <a:path w="15597125" h="1220818">
                  <a:moveTo>
                    <a:pt x="0" y="0"/>
                  </a:moveTo>
                  <a:lnTo>
                    <a:pt x="15597125" y="0"/>
                  </a:lnTo>
                  <a:lnTo>
                    <a:pt x="15597125" y="1220818"/>
                  </a:lnTo>
                  <a:lnTo>
                    <a:pt x="0" y="12208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21317" y="-1415339"/>
              <a:ext cx="14479526" cy="1211300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879"/>
                </a:lnSpc>
              </a:pPr>
              <a:r>
                <a:rPr lang="es-MX" sz="2000" dirty="0">
                  <a:solidFill>
                    <a:srgbClr val="000000"/>
                  </a:solidFill>
                  <a:latin typeface="Montserrat Bold"/>
                </a:rPr>
                <a:t>Roles masculinos rígidos:</a:t>
              </a:r>
            </a:p>
            <a:p>
              <a:pPr algn="just">
                <a:lnSpc>
                  <a:spcPts val="2879"/>
                </a:lnSpc>
              </a:pPr>
              <a:r>
                <a:rPr lang="es-MX" dirty="0">
                  <a:solidFill>
                    <a:srgbClr val="000000"/>
                  </a:solidFill>
                  <a:latin typeface="Montserrat"/>
                </a:rPr>
                <a:t>Un hombre no debe hacer tareas de cuidado, ni labores domésticas</a:t>
              </a:r>
              <a:r>
                <a:rPr lang="en-US" dirty="0">
                  <a:solidFill>
                    <a:srgbClr val="000000"/>
                  </a:solidFill>
                  <a:latin typeface="Montserrat"/>
                </a:rPr>
                <a:t>.</a:t>
              </a:r>
              <a:r>
                <a:rPr lang="en-US" dirty="0">
                  <a:solidFill>
                    <a:srgbClr val="FFFFFF"/>
                  </a:solidFill>
                  <a:latin typeface="Montserrat"/>
                </a:rPr>
                <a:t>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944891" y="3390900"/>
            <a:ext cx="7458305" cy="1467401"/>
            <a:chOff x="-2867916" y="-4554243"/>
            <a:chExt cx="15597126" cy="1491513"/>
          </a:xfrm>
          <a:solidFill>
            <a:schemeClr val="bg1">
              <a:lumMod val="95000"/>
            </a:schemeClr>
          </a:solidFill>
        </p:grpSpPr>
        <p:sp>
          <p:nvSpPr>
            <p:cNvPr id="16" name="Freeform 16"/>
            <p:cNvSpPr/>
            <p:nvPr/>
          </p:nvSpPr>
          <p:spPr>
            <a:xfrm>
              <a:off x="-2867916" y="-4554243"/>
              <a:ext cx="15597126" cy="1491513"/>
            </a:xfrm>
            <a:custGeom>
              <a:avLst/>
              <a:gdLst/>
              <a:ahLst/>
              <a:cxnLst/>
              <a:rect l="l" t="t" r="r" b="b"/>
              <a:pathLst>
                <a:path w="15597125" h="1277237">
                  <a:moveTo>
                    <a:pt x="0" y="0"/>
                  </a:moveTo>
                  <a:lnTo>
                    <a:pt x="15597125" y="0"/>
                  </a:lnTo>
                  <a:lnTo>
                    <a:pt x="15597125" y="1277237"/>
                  </a:lnTo>
                  <a:lnTo>
                    <a:pt x="0" y="1277237"/>
                  </a:lnTo>
                  <a:close/>
                </a:path>
              </a:pathLst>
            </a:custGeom>
            <a:grpFill/>
          </p:spPr>
        </p:sp>
        <p:sp>
          <p:nvSpPr>
            <p:cNvPr id="17" name="TextBox 17"/>
            <p:cNvSpPr txBox="1"/>
            <p:nvPr/>
          </p:nvSpPr>
          <p:spPr>
            <a:xfrm>
              <a:off x="-2376572" y="-4496657"/>
              <a:ext cx="14502104" cy="1096963"/>
            </a:xfrm>
            <a:prstGeom prst="rect">
              <a:avLst/>
            </a:prstGeom>
            <a:grpFill/>
          </p:spPr>
          <p:txBody>
            <a:bodyPr lIns="50800" tIns="50800" rIns="50800" bIns="50800" rtlCol="0" anchor="t"/>
            <a:lstStyle/>
            <a:p>
              <a:pPr algn="l">
                <a:lnSpc>
                  <a:spcPts val="2879"/>
                </a:lnSpc>
              </a:pPr>
              <a:r>
                <a:rPr lang="es-MX" sz="2000" dirty="0">
                  <a:latin typeface="Montserrat Bold"/>
                </a:rPr>
                <a:t>Heterosexualidad y homofobia:</a:t>
              </a:r>
            </a:p>
            <a:p>
              <a:pPr algn="just"/>
              <a:r>
                <a:rPr lang="es-MX" dirty="0">
                  <a:latin typeface="Montserrat"/>
                </a:rPr>
                <a:t>Un sujeto homosexual no es un hombre de verdad</a:t>
              </a:r>
              <a:r>
                <a:rPr lang="en-US" dirty="0">
                  <a:latin typeface="Montserrat"/>
                </a:rPr>
                <a:t>.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944891" y="4680989"/>
            <a:ext cx="7448253" cy="1271153"/>
            <a:chOff x="-2890620" y="-4728106"/>
            <a:chExt cx="15597127" cy="1913216"/>
          </a:xfrm>
          <a:solidFill>
            <a:srgbClr val="5C1D57"/>
          </a:solidFill>
        </p:grpSpPr>
        <p:sp>
          <p:nvSpPr>
            <p:cNvPr id="19" name="Freeform 19"/>
            <p:cNvSpPr/>
            <p:nvPr/>
          </p:nvSpPr>
          <p:spPr>
            <a:xfrm>
              <a:off x="-2890620" y="-4728106"/>
              <a:ext cx="15597127" cy="1913216"/>
            </a:xfrm>
            <a:custGeom>
              <a:avLst/>
              <a:gdLst/>
              <a:ahLst/>
              <a:cxnLst/>
              <a:rect l="l" t="t" r="r" b="b"/>
              <a:pathLst>
                <a:path w="15597127" h="1703481">
                  <a:moveTo>
                    <a:pt x="0" y="0"/>
                  </a:moveTo>
                  <a:lnTo>
                    <a:pt x="15597127" y="0"/>
                  </a:lnTo>
                  <a:lnTo>
                    <a:pt x="15597127" y="1703481"/>
                  </a:lnTo>
                  <a:lnTo>
                    <a:pt x="0" y="1703481"/>
                  </a:lnTo>
                  <a:close/>
                </a:path>
              </a:pathLst>
            </a:custGeom>
            <a:grpFill/>
          </p:spPr>
        </p:sp>
        <p:sp>
          <p:nvSpPr>
            <p:cNvPr id="20" name="TextBox 20"/>
            <p:cNvSpPr txBox="1"/>
            <p:nvPr/>
          </p:nvSpPr>
          <p:spPr>
            <a:xfrm>
              <a:off x="-2378109" y="-4553583"/>
              <a:ext cx="14500533" cy="1368498"/>
            </a:xfrm>
            <a:prstGeom prst="rect">
              <a:avLst/>
            </a:prstGeom>
            <a:grpFill/>
          </p:spPr>
          <p:txBody>
            <a:bodyPr lIns="50800" tIns="50800" rIns="50800" bIns="50800" rtlCol="0" anchor="t"/>
            <a:lstStyle/>
            <a:p>
              <a:pPr algn="l">
                <a:lnSpc>
                  <a:spcPts val="2879"/>
                </a:lnSpc>
              </a:pPr>
              <a:r>
                <a:rPr lang="es-MX" sz="2000" dirty="0">
                  <a:solidFill>
                    <a:schemeClr val="bg1"/>
                  </a:solidFill>
                  <a:latin typeface="Montserrat Bold"/>
                </a:rPr>
                <a:t>Hipersexualidad:</a:t>
              </a:r>
            </a:p>
            <a:p>
              <a:pPr algn="just"/>
              <a:r>
                <a:rPr lang="es-MX" dirty="0">
                  <a:solidFill>
                    <a:schemeClr val="bg1"/>
                  </a:solidFill>
                  <a:latin typeface="Montserrat"/>
                </a:rPr>
                <a:t>Un hombre de verdad debería tener la mayor cantidad de parejas sexuales posibles</a:t>
              </a:r>
              <a:r>
                <a:rPr lang="en-US" dirty="0">
                  <a:solidFill>
                    <a:schemeClr val="bg1"/>
                  </a:solidFill>
                  <a:latin typeface="Montserrat"/>
                </a:rPr>
                <a:t>. 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594998" y="5663695"/>
            <a:ext cx="7391399" cy="1671600"/>
            <a:chOff x="517345" y="183234"/>
            <a:chExt cx="15597129" cy="1945510"/>
          </a:xfrm>
          <a:solidFill>
            <a:srgbClr val="5C1D57"/>
          </a:solidFill>
        </p:grpSpPr>
        <p:sp>
          <p:nvSpPr>
            <p:cNvPr id="22" name="Freeform 22"/>
            <p:cNvSpPr/>
            <p:nvPr/>
          </p:nvSpPr>
          <p:spPr>
            <a:xfrm>
              <a:off x="517345" y="183234"/>
              <a:ext cx="15597129" cy="1945510"/>
            </a:xfrm>
            <a:custGeom>
              <a:avLst/>
              <a:gdLst/>
              <a:ahLst/>
              <a:cxnLst/>
              <a:rect l="l" t="t" r="r" b="b"/>
              <a:pathLst>
                <a:path w="15597129" h="1703481">
                  <a:moveTo>
                    <a:pt x="0" y="0"/>
                  </a:moveTo>
                  <a:lnTo>
                    <a:pt x="15597129" y="0"/>
                  </a:lnTo>
                  <a:lnTo>
                    <a:pt x="15597129" y="1703481"/>
                  </a:lnTo>
                  <a:lnTo>
                    <a:pt x="0" y="1703481"/>
                  </a:lnTo>
                  <a:close/>
                </a:path>
              </a:pathLst>
            </a:custGeom>
            <a:grpFill/>
          </p:spPr>
        </p:sp>
        <p:sp>
          <p:nvSpPr>
            <p:cNvPr id="23" name="TextBox 23"/>
            <p:cNvSpPr txBox="1"/>
            <p:nvPr/>
          </p:nvSpPr>
          <p:spPr>
            <a:xfrm>
              <a:off x="1053552" y="439320"/>
              <a:ext cx="14479528" cy="1394477"/>
            </a:xfrm>
            <a:prstGeom prst="rect">
              <a:avLst/>
            </a:prstGeom>
            <a:grpFill/>
          </p:spPr>
          <p:txBody>
            <a:bodyPr lIns="50800" tIns="50800" rIns="50800" bIns="50800" rtlCol="0" anchor="t"/>
            <a:lstStyle/>
            <a:p>
              <a:pPr algn="l">
                <a:lnSpc>
                  <a:spcPts val="2879"/>
                </a:lnSpc>
              </a:pPr>
              <a:r>
                <a:rPr lang="es-MX" sz="2000" dirty="0">
                  <a:solidFill>
                    <a:srgbClr val="FFFFFF"/>
                  </a:solidFill>
                  <a:latin typeface="Montserrat Bold"/>
                </a:rPr>
                <a:t>Agresión y control:</a:t>
              </a:r>
            </a:p>
            <a:p>
              <a:pPr algn="just">
                <a:lnSpc>
                  <a:spcPts val="2879"/>
                </a:lnSpc>
              </a:pPr>
              <a:r>
                <a:rPr lang="es-MX" dirty="0">
                  <a:solidFill>
                    <a:srgbClr val="FFFFFF"/>
                  </a:solidFill>
                  <a:latin typeface="Montserrat"/>
                </a:rPr>
                <a:t>Los hombres deben usar la violencia para obtener respeto y tener la última palabra sobre las decisiones. 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9220160" y="7936833"/>
            <a:ext cx="6907768" cy="265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600" dirty="0">
                <a:solidFill>
                  <a:srgbClr val="49494A"/>
                </a:solidFill>
                <a:latin typeface="Montserrat SemiBold" panose="00000700000000000000" pitchFamily="50" charset="0"/>
              </a:rPr>
              <a:t>(Brian </a:t>
            </a:r>
            <a:r>
              <a:rPr lang="en-US" sz="1600" dirty="0" err="1">
                <a:solidFill>
                  <a:srgbClr val="49494A"/>
                </a:solidFill>
                <a:latin typeface="Montserrat SemiBold" panose="00000700000000000000" pitchFamily="50" charset="0"/>
              </a:rPr>
              <a:t>Heilman</a:t>
            </a:r>
            <a:r>
              <a:rPr lang="en-US" sz="1600" dirty="0">
                <a:solidFill>
                  <a:srgbClr val="49494A"/>
                </a:solidFill>
                <a:latin typeface="Montserrat SemiBold" panose="00000700000000000000" pitchFamily="50" charset="0"/>
              </a:rPr>
              <a:t> - Gary Barker - Alexander Harrison, 2017)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94999" y="4671522"/>
            <a:ext cx="7349892" cy="1233977"/>
            <a:chOff x="0" y="0"/>
            <a:chExt cx="22325470" cy="12208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325470" cy="1220818"/>
            </a:xfrm>
            <a:custGeom>
              <a:avLst/>
              <a:gdLst/>
              <a:ahLst/>
              <a:cxnLst/>
              <a:rect l="l" t="t" r="r" b="b"/>
              <a:pathLst>
                <a:path w="22325470" h="1220818">
                  <a:moveTo>
                    <a:pt x="0" y="0"/>
                  </a:moveTo>
                  <a:lnTo>
                    <a:pt x="22325470" y="0"/>
                  </a:lnTo>
                  <a:lnTo>
                    <a:pt x="22325470" y="1220818"/>
                  </a:lnTo>
                  <a:lnTo>
                    <a:pt x="0" y="122081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99812" y="118067"/>
              <a:ext cx="20725819" cy="908214"/>
            </a:xfrm>
            <a:prstGeom prst="rect">
              <a:avLst/>
            </a:prstGeom>
          </p:spPr>
          <p:txBody>
            <a:bodyPr lIns="50800" tIns="50800" rIns="50800" bIns="50800" rtlCol="0" anchor="t"/>
            <a:lstStyle/>
            <a:p>
              <a:pPr algn="l">
                <a:lnSpc>
                  <a:spcPts val="2879"/>
                </a:lnSpc>
              </a:pPr>
              <a:r>
                <a:rPr lang="es-MX" sz="2000" dirty="0">
                  <a:solidFill>
                    <a:srgbClr val="000000"/>
                  </a:solidFill>
                  <a:latin typeface="Montserrat Bold"/>
                </a:rPr>
                <a:t>Ser fuerte:</a:t>
              </a:r>
            </a:p>
            <a:p>
              <a:pPr algn="just"/>
              <a:r>
                <a:rPr lang="es-MX" dirty="0">
                  <a:solidFill>
                    <a:srgbClr val="000000"/>
                  </a:solidFill>
                  <a:latin typeface="Montserrat"/>
                </a:rPr>
                <a:t>Un hombre que no se defiende cuando otros abusan de él, es débil. 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1594996" y="1377412"/>
            <a:ext cx="1150620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COMPORTAMIENTOS DE LAS</a:t>
            </a:r>
          </a:p>
          <a:p>
            <a:r>
              <a:rPr lang="es-MX" sz="4400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MASCULINIDADES TRADICIONALES</a:t>
            </a:r>
          </a:p>
          <a:p>
            <a:r>
              <a:rPr lang="es-MX" dirty="0" smtClean="0">
                <a:solidFill>
                  <a:srgbClr val="F48120"/>
                </a:solidFill>
                <a:latin typeface="Montserrat ExtraBold" panose="00000900000000000000" pitchFamily="50" charset="0"/>
              </a:rPr>
              <a:t>(CAJA DE MASCULINIDADES)</a:t>
            </a:r>
            <a:endParaRPr lang="es-MX" dirty="0">
              <a:solidFill>
                <a:srgbClr val="F48120"/>
              </a:solidFill>
              <a:latin typeface="Montserrat ExtraBold" panose="00000900000000000000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2801</Words>
  <Application>Microsoft Office PowerPoint</Application>
  <PresentationFormat>Personalizado</PresentationFormat>
  <Paragraphs>300</Paragraphs>
  <Slides>37</Slides>
  <Notes>37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9" baseType="lpstr">
      <vt:lpstr>Montserrat</vt:lpstr>
      <vt:lpstr>Courier New</vt:lpstr>
      <vt:lpstr>Montserrat SemiBold</vt:lpstr>
      <vt:lpstr>Montserrat Light</vt:lpstr>
      <vt:lpstr>Montserrat Medium</vt:lpstr>
      <vt:lpstr>Montserrat ExtraBold</vt:lpstr>
      <vt:lpstr>Montserrat Semi-Bold</vt:lpstr>
      <vt:lpstr>Calibri</vt:lpstr>
      <vt:lpstr>Arial</vt:lpstr>
      <vt:lpstr>Montserrat Ultra-Bold</vt:lpstr>
      <vt:lpstr>Montserrat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Sensibilización.pptx</dc:title>
  <dc:creator>Usuario</dc:creator>
  <cp:lastModifiedBy>KEYNA JHOSELINE BRENA DURAN</cp:lastModifiedBy>
  <cp:revision>51</cp:revision>
  <dcterms:created xsi:type="dcterms:W3CDTF">2006-08-16T00:00:00Z</dcterms:created>
  <dcterms:modified xsi:type="dcterms:W3CDTF">2024-02-08T19:39:43Z</dcterms:modified>
  <dc:identifier>DAF66BGOLU8</dc:identifier>
</cp:coreProperties>
</file>